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92" r:id="rId10"/>
    <p:sldId id="265" r:id="rId11"/>
    <p:sldId id="269" r:id="rId12"/>
    <p:sldId id="272" r:id="rId13"/>
    <p:sldId id="270" r:id="rId14"/>
    <p:sldId id="271" r:id="rId15"/>
    <p:sldId id="273" r:id="rId16"/>
    <p:sldId id="274" r:id="rId17"/>
    <p:sldId id="291"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3"/>
    <p:restoredTop sz="94617"/>
  </p:normalViewPr>
  <p:slideViewPr>
    <p:cSldViewPr snapToGrid="0" snapToObjects="1">
      <p:cViewPr varScale="1">
        <p:scale>
          <a:sx n="94" d="100"/>
          <a:sy n="94" d="100"/>
        </p:scale>
        <p:origin x="5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7630F2-43A5-694F-997F-B1B6D94EE322}" type="datetimeFigureOut">
              <a:rPr lang="en-US" smtClean="0"/>
              <a:t>6/1/17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D0552-323B-4643-A72D-7FF4DC6E0072}" type="slidenum">
              <a:rPr lang="en-US" smtClean="0"/>
              <a:t>‹#›</a:t>
            </a:fld>
            <a:endParaRPr lang="en-US"/>
          </a:p>
        </p:txBody>
      </p:sp>
    </p:spTree>
    <p:extLst>
      <p:ext uri="{BB962C8B-B14F-4D97-AF65-F5344CB8AC3E}">
        <p14:creationId xmlns:p14="http://schemas.microsoft.com/office/powerpoint/2010/main" val="879635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630F2-43A5-694F-997F-B1B6D94EE322}" type="datetimeFigureOut">
              <a:rPr lang="en-US" smtClean="0"/>
              <a:t>6/1/17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D0552-323B-4643-A72D-7FF4DC6E0072}" type="slidenum">
              <a:rPr lang="en-US" smtClean="0"/>
              <a:t>‹#›</a:t>
            </a:fld>
            <a:endParaRPr lang="en-US"/>
          </a:p>
        </p:txBody>
      </p:sp>
    </p:spTree>
    <p:extLst>
      <p:ext uri="{BB962C8B-B14F-4D97-AF65-F5344CB8AC3E}">
        <p14:creationId xmlns:p14="http://schemas.microsoft.com/office/powerpoint/2010/main" val="1845404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630F2-43A5-694F-997F-B1B6D94EE322}" type="datetimeFigureOut">
              <a:rPr lang="en-US" smtClean="0"/>
              <a:t>6/1/17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D0552-323B-4643-A72D-7FF4DC6E0072}" type="slidenum">
              <a:rPr lang="en-US" smtClean="0"/>
              <a:t>‹#›</a:t>
            </a:fld>
            <a:endParaRPr lang="en-US"/>
          </a:p>
        </p:txBody>
      </p:sp>
    </p:spTree>
    <p:extLst>
      <p:ext uri="{BB962C8B-B14F-4D97-AF65-F5344CB8AC3E}">
        <p14:creationId xmlns:p14="http://schemas.microsoft.com/office/powerpoint/2010/main" val="174782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630F2-43A5-694F-997F-B1B6D94EE322}" type="datetimeFigureOut">
              <a:rPr lang="en-US" smtClean="0"/>
              <a:t>6/1/17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D0552-323B-4643-A72D-7FF4DC6E0072}" type="slidenum">
              <a:rPr lang="en-US" smtClean="0"/>
              <a:t>‹#›</a:t>
            </a:fld>
            <a:endParaRPr lang="en-US"/>
          </a:p>
        </p:txBody>
      </p:sp>
    </p:spTree>
    <p:extLst>
      <p:ext uri="{BB962C8B-B14F-4D97-AF65-F5344CB8AC3E}">
        <p14:creationId xmlns:p14="http://schemas.microsoft.com/office/powerpoint/2010/main" val="1261914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7630F2-43A5-694F-997F-B1B6D94EE322}" type="datetimeFigureOut">
              <a:rPr lang="en-US" smtClean="0"/>
              <a:t>6/1/17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D0552-323B-4643-A72D-7FF4DC6E0072}" type="slidenum">
              <a:rPr lang="en-US" smtClean="0"/>
              <a:t>‹#›</a:t>
            </a:fld>
            <a:endParaRPr lang="en-US"/>
          </a:p>
        </p:txBody>
      </p:sp>
    </p:spTree>
    <p:extLst>
      <p:ext uri="{BB962C8B-B14F-4D97-AF65-F5344CB8AC3E}">
        <p14:creationId xmlns:p14="http://schemas.microsoft.com/office/powerpoint/2010/main" val="163940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7630F2-43A5-694F-997F-B1B6D94EE322}" type="datetimeFigureOut">
              <a:rPr lang="en-US" smtClean="0"/>
              <a:t>6/1/17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D0552-323B-4643-A72D-7FF4DC6E0072}" type="slidenum">
              <a:rPr lang="en-US" smtClean="0"/>
              <a:t>‹#›</a:t>
            </a:fld>
            <a:endParaRPr lang="en-US"/>
          </a:p>
        </p:txBody>
      </p:sp>
    </p:spTree>
    <p:extLst>
      <p:ext uri="{BB962C8B-B14F-4D97-AF65-F5344CB8AC3E}">
        <p14:creationId xmlns:p14="http://schemas.microsoft.com/office/powerpoint/2010/main" val="1275652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7630F2-43A5-694F-997F-B1B6D94EE322}" type="datetimeFigureOut">
              <a:rPr lang="en-US" smtClean="0"/>
              <a:t>6/1/17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D0552-323B-4643-A72D-7FF4DC6E0072}" type="slidenum">
              <a:rPr lang="en-US" smtClean="0"/>
              <a:t>‹#›</a:t>
            </a:fld>
            <a:endParaRPr lang="en-US"/>
          </a:p>
        </p:txBody>
      </p:sp>
    </p:spTree>
    <p:extLst>
      <p:ext uri="{BB962C8B-B14F-4D97-AF65-F5344CB8AC3E}">
        <p14:creationId xmlns:p14="http://schemas.microsoft.com/office/powerpoint/2010/main" val="1563580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7630F2-43A5-694F-997F-B1B6D94EE322}" type="datetimeFigureOut">
              <a:rPr lang="en-US" smtClean="0"/>
              <a:t>6/1/17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BD0552-323B-4643-A72D-7FF4DC6E0072}" type="slidenum">
              <a:rPr lang="en-US" smtClean="0"/>
              <a:t>‹#›</a:t>
            </a:fld>
            <a:endParaRPr lang="en-US"/>
          </a:p>
        </p:txBody>
      </p:sp>
    </p:spTree>
    <p:extLst>
      <p:ext uri="{BB962C8B-B14F-4D97-AF65-F5344CB8AC3E}">
        <p14:creationId xmlns:p14="http://schemas.microsoft.com/office/powerpoint/2010/main" val="33207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630F2-43A5-694F-997F-B1B6D94EE322}" type="datetimeFigureOut">
              <a:rPr lang="en-US" smtClean="0"/>
              <a:t>6/1/17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BD0552-323B-4643-A72D-7FF4DC6E0072}" type="slidenum">
              <a:rPr lang="en-US" smtClean="0"/>
              <a:t>‹#›</a:t>
            </a:fld>
            <a:endParaRPr lang="en-US"/>
          </a:p>
        </p:txBody>
      </p:sp>
    </p:spTree>
    <p:extLst>
      <p:ext uri="{BB962C8B-B14F-4D97-AF65-F5344CB8AC3E}">
        <p14:creationId xmlns:p14="http://schemas.microsoft.com/office/powerpoint/2010/main" val="2022497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630F2-43A5-694F-997F-B1B6D94EE322}" type="datetimeFigureOut">
              <a:rPr lang="en-US" smtClean="0"/>
              <a:t>6/1/17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D0552-323B-4643-A72D-7FF4DC6E0072}" type="slidenum">
              <a:rPr lang="en-US" smtClean="0"/>
              <a:t>‹#›</a:t>
            </a:fld>
            <a:endParaRPr lang="en-US"/>
          </a:p>
        </p:txBody>
      </p:sp>
    </p:spTree>
    <p:extLst>
      <p:ext uri="{BB962C8B-B14F-4D97-AF65-F5344CB8AC3E}">
        <p14:creationId xmlns:p14="http://schemas.microsoft.com/office/powerpoint/2010/main" val="1744267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630F2-43A5-694F-997F-B1B6D94EE322}" type="datetimeFigureOut">
              <a:rPr lang="en-US" smtClean="0"/>
              <a:t>6/1/17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D0552-323B-4643-A72D-7FF4DC6E0072}" type="slidenum">
              <a:rPr lang="en-US" smtClean="0"/>
              <a:t>‹#›</a:t>
            </a:fld>
            <a:endParaRPr lang="en-US"/>
          </a:p>
        </p:txBody>
      </p:sp>
    </p:spTree>
    <p:extLst>
      <p:ext uri="{BB962C8B-B14F-4D97-AF65-F5344CB8AC3E}">
        <p14:creationId xmlns:p14="http://schemas.microsoft.com/office/powerpoint/2010/main" val="602304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630F2-43A5-694F-997F-B1B6D94EE322}" type="datetimeFigureOut">
              <a:rPr lang="en-US" smtClean="0"/>
              <a:t>6/1/17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D0552-323B-4643-A72D-7FF4DC6E0072}" type="slidenum">
              <a:rPr lang="en-US" smtClean="0"/>
              <a:t>‹#›</a:t>
            </a:fld>
            <a:endParaRPr lang="en-US"/>
          </a:p>
        </p:txBody>
      </p:sp>
    </p:spTree>
    <p:extLst>
      <p:ext uri="{BB962C8B-B14F-4D97-AF65-F5344CB8AC3E}">
        <p14:creationId xmlns:p14="http://schemas.microsoft.com/office/powerpoint/2010/main" val="76971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Western Mind [7]</a:t>
            </a:r>
            <a:endParaRPr lang="en-US" b="1" dirty="0"/>
          </a:p>
        </p:txBody>
      </p:sp>
      <p:sp>
        <p:nvSpPr>
          <p:cNvPr id="3" name="Subtitle 2"/>
          <p:cNvSpPr>
            <a:spLocks noGrp="1"/>
          </p:cNvSpPr>
          <p:nvPr>
            <p:ph type="subTitle" idx="1"/>
          </p:nvPr>
        </p:nvSpPr>
        <p:spPr/>
        <p:txBody>
          <a:bodyPr/>
          <a:lstStyle/>
          <a:p>
            <a:r>
              <a:rPr lang="en-US" dirty="0" smtClean="0"/>
              <a:t>RUC, SPRING 2017</a:t>
            </a:r>
          </a:p>
          <a:p>
            <a:endParaRPr lang="en-US" dirty="0"/>
          </a:p>
        </p:txBody>
      </p:sp>
    </p:spTree>
    <p:extLst>
      <p:ext uri="{BB962C8B-B14F-4D97-AF65-F5344CB8AC3E}">
        <p14:creationId xmlns:p14="http://schemas.microsoft.com/office/powerpoint/2010/main" val="1321300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PART TWO </a:t>
            </a:r>
            <a:endParaRPr lang="en-US" dirty="0"/>
          </a:p>
        </p:txBody>
      </p:sp>
    </p:spTree>
    <p:extLst>
      <p:ext uri="{BB962C8B-B14F-4D97-AF65-F5344CB8AC3E}">
        <p14:creationId xmlns:p14="http://schemas.microsoft.com/office/powerpoint/2010/main" val="1040842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SCIENCE IN THE WEST 1</a:t>
            </a:r>
            <a:endParaRPr lang="en-US" dirty="0"/>
          </a:p>
        </p:txBody>
      </p:sp>
      <p:sp>
        <p:nvSpPr>
          <p:cNvPr id="3" name="Content Placeholder 2"/>
          <p:cNvSpPr>
            <a:spLocks noGrp="1"/>
          </p:cNvSpPr>
          <p:nvPr>
            <p:ph idx="1"/>
          </p:nvPr>
        </p:nvSpPr>
        <p:spPr/>
        <p:txBody>
          <a:bodyPr/>
          <a:lstStyle/>
          <a:p>
            <a:r>
              <a:rPr lang="en-US" dirty="0" smtClean="0"/>
              <a:t>HISTORY OF CHINA</a:t>
            </a:r>
          </a:p>
          <a:p>
            <a:pPr lvl="1"/>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4444" y="1514904"/>
            <a:ext cx="3734776" cy="4981432"/>
          </a:xfrm>
          <a:prstGeom prst="rect">
            <a:avLst/>
          </a:prstGeom>
        </p:spPr>
      </p:pic>
    </p:spTree>
    <p:extLst>
      <p:ext uri="{BB962C8B-B14F-4D97-AF65-F5344CB8AC3E}">
        <p14:creationId xmlns:p14="http://schemas.microsoft.com/office/powerpoint/2010/main" val="528871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SCIENCE IN THE WEST </a:t>
            </a:r>
            <a:r>
              <a:rPr lang="en-US" b="1" dirty="0" smtClean="0"/>
              <a:t>2</a:t>
            </a:r>
            <a:endParaRPr lang="en-US" dirty="0"/>
          </a:p>
        </p:txBody>
      </p:sp>
      <p:sp>
        <p:nvSpPr>
          <p:cNvPr id="3" name="Content Placeholder 2"/>
          <p:cNvSpPr>
            <a:spLocks noGrp="1"/>
          </p:cNvSpPr>
          <p:nvPr>
            <p:ph idx="1"/>
          </p:nvPr>
        </p:nvSpPr>
        <p:spPr/>
        <p:txBody>
          <a:bodyPr/>
          <a:lstStyle/>
          <a:p>
            <a:r>
              <a:rPr lang="en-US" dirty="0" smtClean="0"/>
              <a:t>HISTORY OF THE WEST</a:t>
            </a:r>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r>
              <a:rPr lang="en-US" sz="3200" dirty="0" smtClean="0"/>
              <a:t>THE ‘BUFFERED’ AND THE ‘POROUS’ SELF (CH. TAYLOR)</a:t>
            </a:r>
            <a:endParaRPr lang="en-US" sz="3200" dirty="0"/>
          </a:p>
        </p:txBody>
      </p:sp>
      <p:sp>
        <p:nvSpPr>
          <p:cNvPr id="4" name="TextBox 3"/>
          <p:cNvSpPr txBox="1"/>
          <p:nvPr/>
        </p:nvSpPr>
        <p:spPr>
          <a:xfrm>
            <a:off x="7369795" y="1825625"/>
            <a:ext cx="4334888" cy="2308324"/>
          </a:xfrm>
          <a:prstGeom prst="rect">
            <a:avLst/>
          </a:prstGeom>
          <a:noFill/>
        </p:spPr>
        <p:txBody>
          <a:bodyPr wrap="square" rtlCol="0">
            <a:spAutoFit/>
          </a:bodyPr>
          <a:lstStyle/>
          <a:p>
            <a:r>
              <a:rPr lang="en-US" sz="3600" dirty="0" smtClean="0">
                <a:latin typeface="Segoe Script" charset="0"/>
                <a:ea typeface="Segoe Script" charset="0"/>
                <a:cs typeface="Segoe Script" charset="0"/>
              </a:rPr>
              <a:t>PRE-MODERN</a:t>
            </a:r>
          </a:p>
          <a:p>
            <a:r>
              <a:rPr lang="en-US" sz="3600" dirty="0" smtClean="0">
                <a:latin typeface="Colonna MT" charset="0"/>
                <a:ea typeface="Colonna MT" charset="0"/>
                <a:cs typeface="Colonna MT" charset="0"/>
              </a:rPr>
              <a:t>EARLY MODERN </a:t>
            </a:r>
          </a:p>
          <a:p>
            <a:r>
              <a:rPr lang="en-US" sz="3600" dirty="0" smtClean="0">
                <a:latin typeface="American Typewriter Condensed" charset="0"/>
                <a:ea typeface="American Typewriter Condensed" charset="0"/>
                <a:cs typeface="American Typewriter Condensed" charset="0"/>
              </a:rPr>
              <a:t>MODERN </a:t>
            </a:r>
          </a:p>
          <a:p>
            <a:r>
              <a:rPr lang="en-US" sz="3600" i="1" dirty="0">
                <a:latin typeface="Chalkboard SE" charset="0"/>
                <a:ea typeface="Chalkboard SE" charset="0"/>
                <a:cs typeface="Chalkboard SE" charset="0"/>
              </a:rPr>
              <a:t>p</a:t>
            </a:r>
            <a:r>
              <a:rPr lang="en-US" sz="3600" i="1" dirty="0" smtClean="0">
                <a:latin typeface="Chalkboard SE" charset="0"/>
                <a:ea typeface="Chalkboard SE" charset="0"/>
                <a:cs typeface="Chalkboard SE" charset="0"/>
              </a:rPr>
              <a:t>ost-modern</a:t>
            </a:r>
          </a:p>
        </p:txBody>
      </p:sp>
    </p:spTree>
    <p:extLst>
      <p:ext uri="{BB962C8B-B14F-4D97-AF65-F5344CB8AC3E}">
        <p14:creationId xmlns:p14="http://schemas.microsoft.com/office/powerpoint/2010/main" val="1345155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IN THE WEST 3</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4159" y="2016191"/>
            <a:ext cx="3271482" cy="3293292"/>
          </a:xfrm>
          <a:prstGeom prst="rect">
            <a:avLst/>
          </a:prstGeom>
        </p:spPr>
      </p:pic>
      <p:sp>
        <p:nvSpPr>
          <p:cNvPr id="3" name="Content Placeholder 2"/>
          <p:cNvSpPr>
            <a:spLocks noGrp="1"/>
          </p:cNvSpPr>
          <p:nvPr>
            <p:ph idx="1"/>
          </p:nvPr>
        </p:nvSpPr>
        <p:spPr/>
        <p:txBody>
          <a:bodyPr/>
          <a:lstStyle/>
          <a:p>
            <a:endParaRPr lang="en-US" dirty="0"/>
          </a:p>
        </p:txBody>
      </p:sp>
      <p:pic>
        <p:nvPicPr>
          <p:cNvPr id="9" name="Picture 8" descr="St Deni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4471" y="2059508"/>
            <a:ext cx="3489905" cy="3249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0711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IN THE WEST 4</a:t>
            </a:r>
            <a:endParaRPr lang="en-US" dirty="0"/>
          </a:p>
        </p:txBody>
      </p:sp>
      <p:pic>
        <p:nvPicPr>
          <p:cNvPr id="5" name="Picture 4" descr="St Deni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6417" y="2072740"/>
            <a:ext cx="3489905" cy="32499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016190"/>
            <a:ext cx="3271482" cy="3293292"/>
          </a:xfrm>
          <a:prstGeom prst="rect">
            <a:avLst/>
          </a:prstGeom>
        </p:spPr>
      </p:pic>
      <p:pic>
        <p:nvPicPr>
          <p:cNvPr id="8"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644421" y="1714305"/>
            <a:ext cx="2903158" cy="4351338"/>
          </a:xfrm>
        </p:spPr>
      </p:pic>
    </p:spTree>
    <p:extLst>
      <p:ext uri="{BB962C8B-B14F-4D97-AF65-F5344CB8AC3E}">
        <p14:creationId xmlns:p14="http://schemas.microsoft.com/office/powerpoint/2010/main" val="1273731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IN THE WEST 5</a:t>
            </a:r>
            <a:endParaRPr lang="en-US" dirty="0"/>
          </a:p>
        </p:txBody>
      </p:sp>
      <p:pic>
        <p:nvPicPr>
          <p:cNvPr id="8"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1909" y="1714305"/>
            <a:ext cx="2903158" cy="4351338"/>
          </a:xfrm>
        </p:spPr>
      </p:pic>
      <p:sp>
        <p:nvSpPr>
          <p:cNvPr id="3" name="TextBox 2"/>
          <p:cNvSpPr txBox="1"/>
          <p:nvPr/>
        </p:nvSpPr>
        <p:spPr>
          <a:xfrm>
            <a:off x="5909482" y="2415654"/>
            <a:ext cx="4775795" cy="3046988"/>
          </a:xfrm>
          <a:prstGeom prst="rect">
            <a:avLst/>
          </a:prstGeom>
          <a:noFill/>
        </p:spPr>
        <p:txBody>
          <a:bodyPr wrap="none" rtlCol="0">
            <a:spAutoFit/>
          </a:bodyPr>
          <a:lstStyle/>
          <a:p>
            <a:r>
              <a:rPr lang="en-US" sz="3200" u="sng" dirty="0" smtClean="0"/>
              <a:t>A body is necessarily:</a:t>
            </a:r>
          </a:p>
          <a:p>
            <a:endParaRPr lang="en-US" sz="3200" u="sng" dirty="0"/>
          </a:p>
          <a:p>
            <a:r>
              <a:rPr lang="en-US" sz="3200" u="sng" dirty="0" smtClean="0"/>
              <a:t>‘circumscribed, limited and </a:t>
            </a:r>
          </a:p>
          <a:p>
            <a:r>
              <a:rPr lang="en-US" sz="3200" u="sng" dirty="0"/>
              <a:t>p</a:t>
            </a:r>
            <a:r>
              <a:rPr lang="en-US" sz="3200" u="sng" dirty="0" smtClean="0"/>
              <a:t>articular’</a:t>
            </a:r>
          </a:p>
          <a:p>
            <a:endParaRPr lang="en-US" sz="3200" u="sng" dirty="0"/>
          </a:p>
          <a:p>
            <a:r>
              <a:rPr lang="en-US" sz="3200" u="sng" dirty="0" smtClean="0"/>
              <a:t>Ulrich Zwingli, 1528</a:t>
            </a:r>
          </a:p>
        </p:txBody>
      </p:sp>
    </p:spTree>
    <p:extLst>
      <p:ext uri="{BB962C8B-B14F-4D97-AF65-F5344CB8AC3E}">
        <p14:creationId xmlns:p14="http://schemas.microsoft.com/office/powerpoint/2010/main" val="2108228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IN THE WEST 6</a:t>
            </a:r>
            <a:endParaRPr lang="en-US" dirty="0"/>
          </a:p>
        </p:txBody>
      </p:sp>
      <p:pic>
        <p:nvPicPr>
          <p:cNvPr id="8"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1909" y="1714305"/>
            <a:ext cx="2903158" cy="4351338"/>
          </a:xfrm>
        </p:spPr>
      </p:pic>
      <p:sp>
        <p:nvSpPr>
          <p:cNvPr id="3" name="TextBox 2"/>
          <p:cNvSpPr txBox="1"/>
          <p:nvPr/>
        </p:nvSpPr>
        <p:spPr>
          <a:xfrm>
            <a:off x="5854892" y="2238231"/>
            <a:ext cx="5970802" cy="3539430"/>
          </a:xfrm>
          <a:prstGeom prst="rect">
            <a:avLst/>
          </a:prstGeom>
          <a:noFill/>
        </p:spPr>
        <p:txBody>
          <a:bodyPr wrap="none" rtlCol="0">
            <a:spAutoFit/>
          </a:bodyPr>
          <a:lstStyle/>
          <a:p>
            <a:r>
              <a:rPr lang="en-US" sz="3200" dirty="0" err="1"/>
              <a:t>Scepticism</a:t>
            </a:r>
            <a:r>
              <a:rPr lang="en-US" sz="3200" dirty="0"/>
              <a:t>, rationalism, fatalism, </a:t>
            </a:r>
          </a:p>
          <a:p>
            <a:r>
              <a:rPr lang="en-US" sz="3200" dirty="0"/>
              <a:t>Romanticism, Idealism, empiricism</a:t>
            </a:r>
          </a:p>
          <a:p>
            <a:endParaRPr lang="en-US" sz="3200" u="sng" dirty="0" smtClean="0"/>
          </a:p>
          <a:p>
            <a:r>
              <a:rPr lang="en-US" sz="3200" u="sng" dirty="0" smtClean="0"/>
              <a:t>Turn to the subject</a:t>
            </a:r>
          </a:p>
          <a:p>
            <a:endParaRPr lang="en-US" sz="3200" dirty="0"/>
          </a:p>
          <a:p>
            <a:r>
              <a:rPr lang="en-US" sz="3200" u="sng" dirty="0" smtClean="0"/>
              <a:t>Turn to language</a:t>
            </a:r>
          </a:p>
          <a:p>
            <a:endParaRPr lang="en-US" sz="3200" dirty="0"/>
          </a:p>
        </p:txBody>
      </p:sp>
    </p:spTree>
    <p:extLst>
      <p:ext uri="{BB962C8B-B14F-4D97-AF65-F5344CB8AC3E}">
        <p14:creationId xmlns:p14="http://schemas.microsoft.com/office/powerpoint/2010/main" val="1135264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SCIENCE IN THE WEST 7</a:t>
            </a:r>
            <a:endParaRPr lang="en-US" dirty="0"/>
          </a:p>
        </p:txBody>
      </p:sp>
      <p:sp>
        <p:nvSpPr>
          <p:cNvPr id="3" name="Content Placeholder 2"/>
          <p:cNvSpPr>
            <a:spLocks noGrp="1"/>
          </p:cNvSpPr>
          <p:nvPr>
            <p:ph idx="1"/>
          </p:nvPr>
        </p:nvSpPr>
        <p:spPr/>
        <p:txBody>
          <a:bodyPr/>
          <a:lstStyle/>
          <a:p>
            <a:r>
              <a:rPr lang="en-US" dirty="0" smtClean="0"/>
              <a:t>HISTORY OF THE WEST</a:t>
            </a:r>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r>
              <a:rPr lang="en-US" sz="3200" dirty="0" smtClean="0"/>
              <a:t>THE ‘BUFFERED’ AND THE ‘POROUS’ SELF (CH. TAYLOR)</a:t>
            </a:r>
            <a:endParaRPr lang="en-US" sz="3200" dirty="0"/>
          </a:p>
        </p:txBody>
      </p:sp>
      <p:sp>
        <p:nvSpPr>
          <p:cNvPr id="4" name="TextBox 3"/>
          <p:cNvSpPr txBox="1"/>
          <p:nvPr/>
        </p:nvSpPr>
        <p:spPr>
          <a:xfrm>
            <a:off x="7369795" y="1825625"/>
            <a:ext cx="4334888" cy="2308324"/>
          </a:xfrm>
          <a:prstGeom prst="rect">
            <a:avLst/>
          </a:prstGeom>
          <a:noFill/>
        </p:spPr>
        <p:txBody>
          <a:bodyPr wrap="square" rtlCol="0">
            <a:spAutoFit/>
          </a:bodyPr>
          <a:lstStyle/>
          <a:p>
            <a:r>
              <a:rPr lang="en-US" sz="3600" dirty="0" smtClean="0">
                <a:latin typeface="Segoe Script" charset="0"/>
                <a:ea typeface="Segoe Script" charset="0"/>
                <a:cs typeface="Segoe Script" charset="0"/>
              </a:rPr>
              <a:t>PRE-MODERN</a:t>
            </a:r>
          </a:p>
          <a:p>
            <a:r>
              <a:rPr lang="en-US" sz="3600" dirty="0" smtClean="0">
                <a:latin typeface="Colonna MT" charset="0"/>
                <a:ea typeface="Colonna MT" charset="0"/>
                <a:cs typeface="Colonna MT" charset="0"/>
              </a:rPr>
              <a:t>EARLY MODERN </a:t>
            </a:r>
          </a:p>
          <a:p>
            <a:r>
              <a:rPr lang="en-US" sz="3600" dirty="0" smtClean="0">
                <a:latin typeface="American Typewriter Condensed" charset="0"/>
                <a:ea typeface="American Typewriter Condensed" charset="0"/>
                <a:cs typeface="American Typewriter Condensed" charset="0"/>
              </a:rPr>
              <a:t>MODERN </a:t>
            </a:r>
          </a:p>
          <a:p>
            <a:r>
              <a:rPr lang="en-US" sz="3600" i="1" dirty="0">
                <a:latin typeface="Chalkboard SE" charset="0"/>
                <a:ea typeface="Chalkboard SE" charset="0"/>
                <a:cs typeface="Chalkboard SE" charset="0"/>
              </a:rPr>
              <a:t>p</a:t>
            </a:r>
            <a:r>
              <a:rPr lang="en-US" sz="3600" i="1" dirty="0" smtClean="0">
                <a:latin typeface="Chalkboard SE" charset="0"/>
                <a:ea typeface="Chalkboard SE" charset="0"/>
                <a:cs typeface="Chalkboard SE" charset="0"/>
              </a:rPr>
              <a:t>ost-modern</a:t>
            </a:r>
          </a:p>
        </p:txBody>
      </p:sp>
    </p:spTree>
    <p:extLst>
      <p:ext uri="{BB962C8B-B14F-4D97-AF65-F5344CB8AC3E}">
        <p14:creationId xmlns:p14="http://schemas.microsoft.com/office/powerpoint/2010/main" val="491410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THREE </a:t>
            </a:r>
            <a:endParaRPr lang="en-US" dirty="0"/>
          </a:p>
        </p:txBody>
      </p:sp>
    </p:spTree>
    <p:extLst>
      <p:ext uri="{BB962C8B-B14F-4D97-AF65-F5344CB8AC3E}">
        <p14:creationId xmlns:p14="http://schemas.microsoft.com/office/powerpoint/2010/main" val="21319062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TAYLOR </a:t>
            </a:r>
            <a:r>
              <a:rPr lang="en-US" dirty="0"/>
              <a:t>(Chapter 1.4) 1</a:t>
            </a:r>
          </a:p>
        </p:txBody>
      </p:sp>
      <p:sp>
        <p:nvSpPr>
          <p:cNvPr id="4" name="Content Placeholder 3"/>
          <p:cNvSpPr>
            <a:spLocks noGrp="1"/>
          </p:cNvSpPr>
          <p:nvPr>
            <p:ph idx="1"/>
          </p:nvPr>
        </p:nvSpPr>
        <p:spPr/>
        <p:txBody>
          <a:bodyPr>
            <a:noAutofit/>
          </a:bodyPr>
          <a:lstStyle/>
          <a:p>
            <a:pPr marL="0" indent="0">
              <a:buNone/>
            </a:pPr>
            <a:r>
              <a:rPr lang="en-US" sz="2100" dirty="0"/>
              <a:t>Thus far I have been exploring only one strand of our moral intuitions, albeit an extremely important one. These are the moral beliefs which </a:t>
            </a:r>
            <a:r>
              <a:rPr lang="en-US" sz="2100" dirty="0" smtClean="0"/>
              <a:t>cluster </a:t>
            </a:r>
            <a:r>
              <a:rPr lang="en-US" sz="2100" dirty="0"/>
              <a:t>around the sense that human life is to be respected and that the prohibitions and obligations which this imposes on us are among the most weighty and serious in our lives. I have been arguing that there is a peculiarly </a:t>
            </a:r>
            <a:r>
              <a:rPr lang="en-US" sz="2100" u="sng" dirty="0"/>
              <a:t>modern sense of what respect involves,</a:t>
            </a:r>
            <a:r>
              <a:rPr lang="en-US" sz="2100" dirty="0"/>
              <a:t> which gives a salient place to </a:t>
            </a:r>
            <a:r>
              <a:rPr lang="en-US" sz="2100" u="sng" dirty="0"/>
              <a:t>freedom and self-control</a:t>
            </a:r>
            <a:r>
              <a:rPr lang="en-US" sz="2100" dirty="0"/>
              <a:t>, places a high priority on </a:t>
            </a:r>
            <a:r>
              <a:rPr lang="en-US" sz="2100" u="sng" dirty="0"/>
              <a:t>avoiding suffering</a:t>
            </a:r>
            <a:r>
              <a:rPr lang="en-US" sz="2100" dirty="0"/>
              <a:t>, and sees </a:t>
            </a:r>
            <a:r>
              <a:rPr lang="en-US" sz="2100" u="sng" dirty="0"/>
              <a:t>productive activity and family life as central to our well-being.</a:t>
            </a:r>
            <a:r>
              <a:rPr lang="en-US" sz="2100" dirty="0"/>
              <a:t> But this </a:t>
            </a:r>
            <a:r>
              <a:rPr lang="en-US" sz="2100" dirty="0" smtClean="0"/>
              <a:t>cluster </a:t>
            </a:r>
            <a:r>
              <a:rPr lang="en-US" sz="2100" dirty="0"/>
              <a:t>of moral intuitions lies along only one of the axes of our moral life. There are others to which the moral notions that I have been discussing are also  relevant.</a:t>
            </a:r>
            <a:endParaRPr lang="en-GB" sz="2100" dirty="0"/>
          </a:p>
          <a:p>
            <a:pPr marL="0" indent="0">
              <a:buNone/>
            </a:pPr>
            <a:r>
              <a:rPr lang="en-US" sz="2100" dirty="0"/>
              <a:t>'Morality', of course, can be and often is defined purely in terms of respect for others. The category of the moral is thought to encompass just our obligations to other people. </a:t>
            </a:r>
            <a:r>
              <a:rPr lang="en-US" sz="2100" dirty="0" err="1"/>
              <a:t>B.ut</a:t>
            </a:r>
            <a:r>
              <a:rPr lang="en-US" sz="2100" dirty="0"/>
              <a:t> if we adopt this definition, then we have to allow that there are other questions beyond the moral which are  of   </a:t>
            </a:r>
            <a:r>
              <a:rPr lang="en-US" sz="2100" dirty="0" smtClean="0"/>
              <a:t>central concern  </a:t>
            </a:r>
            <a:r>
              <a:rPr lang="en-US" sz="2100" dirty="0"/>
              <a:t>to  us,  and  which  bring  strong  evaluation  into  play.  There    </a:t>
            </a:r>
            <a:r>
              <a:rPr lang="en-US" sz="2100" dirty="0" smtClean="0"/>
              <a:t>are questions </a:t>
            </a:r>
            <a:r>
              <a:rPr lang="en-US" sz="2100" dirty="0"/>
              <a:t>about how I am going to live my life which touch on the issue of what kind of life is </a:t>
            </a:r>
            <a:r>
              <a:rPr lang="en-US" sz="2100" u="sng" dirty="0"/>
              <a:t>worth living</a:t>
            </a:r>
            <a:r>
              <a:rPr lang="en-US" sz="2100" dirty="0"/>
              <a:t>, or what kind of life would fulfill the promise implicit in my particular talents, or the demands incumbent on someone with my endowment, or of what constitutes a </a:t>
            </a:r>
            <a:r>
              <a:rPr lang="en-US" sz="2100" u="sng" dirty="0"/>
              <a:t>rich, meaningful life</a:t>
            </a:r>
            <a:r>
              <a:rPr lang="en-US" sz="2100" dirty="0"/>
              <a:t>-as against one concerned with secondary matters or trivia. </a:t>
            </a:r>
          </a:p>
        </p:txBody>
      </p:sp>
    </p:spTree>
    <p:extLst>
      <p:ext uri="{BB962C8B-B14F-4D97-AF65-F5344CB8AC3E}">
        <p14:creationId xmlns:p14="http://schemas.microsoft.com/office/powerpoint/2010/main" val="1085215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 ONE </a:t>
            </a:r>
            <a:endParaRPr lang="en-US" dirty="0"/>
          </a:p>
        </p:txBody>
      </p:sp>
    </p:spTree>
    <p:extLst>
      <p:ext uri="{BB962C8B-B14F-4D97-AF65-F5344CB8AC3E}">
        <p14:creationId xmlns:p14="http://schemas.microsoft.com/office/powerpoint/2010/main" val="4442347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TAYLOR </a:t>
            </a:r>
            <a:r>
              <a:rPr lang="en-US" dirty="0"/>
              <a:t>(Chapter 1.4) 2</a:t>
            </a:r>
          </a:p>
        </p:txBody>
      </p:sp>
      <p:sp>
        <p:nvSpPr>
          <p:cNvPr id="4" name="Content Placeholder 3"/>
          <p:cNvSpPr>
            <a:spLocks noGrp="1"/>
          </p:cNvSpPr>
          <p:nvPr>
            <p:ph idx="1"/>
          </p:nvPr>
        </p:nvSpPr>
        <p:spPr/>
        <p:txBody>
          <a:bodyPr>
            <a:normAutofit fontScale="85000" lnSpcReduction="10000"/>
          </a:bodyPr>
          <a:lstStyle/>
          <a:p>
            <a:pPr marL="0" indent="0">
              <a:buNone/>
            </a:pPr>
            <a:r>
              <a:rPr lang="en-US" dirty="0"/>
              <a:t>These are issues of </a:t>
            </a:r>
            <a:r>
              <a:rPr lang="en-US" dirty="0" smtClean="0"/>
              <a:t>strong </a:t>
            </a:r>
            <a:r>
              <a:rPr lang="en-US" dirty="0"/>
              <a:t>evaluation, because the people who ask these questions have no doubt that one can, following </a:t>
            </a:r>
            <a:r>
              <a:rPr lang="en-US" dirty="0" smtClean="0"/>
              <a:t>ones </a:t>
            </a:r>
            <a:r>
              <a:rPr lang="en-US" dirty="0"/>
              <a:t>immediate wishes and desires, take a wrong turn </a:t>
            </a:r>
            <a:r>
              <a:rPr lang="en-US" dirty="0" smtClean="0"/>
              <a:t>and hence </a:t>
            </a:r>
            <a:r>
              <a:rPr lang="en-US" dirty="0"/>
              <a:t>fail to lead a full life. To understand our moral world we have to see not only what ideas and pictures underlie our sense of </a:t>
            </a:r>
            <a:r>
              <a:rPr lang="en-US" u="sng" dirty="0"/>
              <a:t>respect</a:t>
            </a:r>
            <a:r>
              <a:rPr lang="en-US" dirty="0"/>
              <a:t> for others  </a:t>
            </a:r>
            <a:r>
              <a:rPr lang="en-US" dirty="0" smtClean="0"/>
              <a:t>but also </a:t>
            </a:r>
            <a:r>
              <a:rPr lang="en-US" dirty="0"/>
              <a:t>those which underpin our notions of a </a:t>
            </a:r>
            <a:r>
              <a:rPr lang="en-US" u="sng" dirty="0"/>
              <a:t>full life</a:t>
            </a:r>
            <a:r>
              <a:rPr lang="en-US" dirty="0"/>
              <a:t>. And as we shall see, these are not two quite separate orders of ideas. There is a substantial overlap  or,</a:t>
            </a:r>
            <a:r>
              <a:rPr lang="en-GB" dirty="0"/>
              <a:t> </a:t>
            </a:r>
            <a:r>
              <a:rPr lang="en-GB" dirty="0" smtClean="0"/>
              <a:t>r</a:t>
            </a:r>
            <a:r>
              <a:rPr lang="en-US" dirty="0" err="1" smtClean="0"/>
              <a:t>ather</a:t>
            </a:r>
            <a:r>
              <a:rPr lang="en-US" dirty="0"/>
              <a:t>, a complex relation in which some of the same basic notions reappear in a new way. This is particularly the case for what I called above the affirmation of  </a:t>
            </a:r>
            <a:r>
              <a:rPr lang="en-US" u="sng" dirty="0"/>
              <a:t>ordinary life</a:t>
            </a:r>
            <a:r>
              <a:rPr lang="en-US" dirty="0"/>
              <a:t>.</a:t>
            </a:r>
            <a:endParaRPr lang="en-GB" dirty="0"/>
          </a:p>
          <a:p>
            <a:pPr marL="0" indent="0">
              <a:buNone/>
            </a:pPr>
            <a:r>
              <a:rPr lang="en-US" dirty="0"/>
              <a:t>In general, one might try to single out </a:t>
            </a:r>
            <a:r>
              <a:rPr lang="en-US" u="sng" dirty="0"/>
              <a:t>three axes</a:t>
            </a:r>
            <a:r>
              <a:rPr lang="en-US" dirty="0"/>
              <a:t> of what can be called, </a:t>
            </a:r>
            <a:r>
              <a:rPr lang="en-US" dirty="0" smtClean="0"/>
              <a:t>in the </a:t>
            </a:r>
            <a:r>
              <a:rPr lang="en-US" dirty="0"/>
              <a:t>most general sense, </a:t>
            </a:r>
            <a:r>
              <a:rPr lang="en-US" u="sng" dirty="0"/>
              <a:t>moral thinking</a:t>
            </a:r>
            <a:r>
              <a:rPr lang="en-US" dirty="0"/>
              <a:t>. As well as the two just mentioned­ our sense of </a:t>
            </a:r>
            <a:r>
              <a:rPr lang="en-US" u="sng" dirty="0"/>
              <a:t>respect </a:t>
            </a:r>
            <a:r>
              <a:rPr lang="en-US" dirty="0"/>
              <a:t>for and </a:t>
            </a:r>
            <a:r>
              <a:rPr lang="en-US" u="sng" dirty="0"/>
              <a:t>obligations</a:t>
            </a:r>
            <a:r>
              <a:rPr lang="en-US" dirty="0"/>
              <a:t> to others, and our understandings  </a:t>
            </a:r>
            <a:r>
              <a:rPr lang="en-US" dirty="0" smtClean="0"/>
              <a:t>of what </a:t>
            </a:r>
            <a:r>
              <a:rPr lang="en-US" dirty="0"/>
              <a:t>makes a </a:t>
            </a:r>
            <a:r>
              <a:rPr lang="en-US" u="sng" dirty="0"/>
              <a:t>full life</a:t>
            </a:r>
            <a:r>
              <a:rPr lang="en-US" dirty="0"/>
              <a:t>-there is also the range of notions concerned with </a:t>
            </a:r>
            <a:r>
              <a:rPr lang="en-US" u="sng" dirty="0"/>
              <a:t>dignity</a:t>
            </a:r>
            <a:r>
              <a:rPr lang="en-US" dirty="0"/>
              <a:t>. By this I mean the characteristics by which we think of ourselves as commanding (or failing to command) the respect of those around us. </a:t>
            </a:r>
          </a:p>
        </p:txBody>
      </p:sp>
    </p:spTree>
    <p:extLst>
      <p:ext uri="{BB962C8B-B14F-4D97-AF65-F5344CB8AC3E}">
        <p14:creationId xmlns:p14="http://schemas.microsoft.com/office/powerpoint/2010/main" val="887158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TAYLOR </a:t>
            </a:r>
            <a:r>
              <a:rPr lang="en-US" dirty="0"/>
              <a:t>(Chapter 1.4) </a:t>
            </a:r>
            <a:r>
              <a:rPr lang="en-US" dirty="0" smtClean="0"/>
              <a:t>3</a:t>
            </a:r>
            <a:endParaRPr lang="en-US" dirty="0"/>
          </a:p>
        </p:txBody>
      </p:sp>
      <p:sp>
        <p:nvSpPr>
          <p:cNvPr id="4" name="Content Placeholder 3"/>
          <p:cNvSpPr>
            <a:spLocks noGrp="1"/>
          </p:cNvSpPr>
          <p:nvPr>
            <p:ph idx="1"/>
          </p:nvPr>
        </p:nvSpPr>
        <p:spPr/>
        <p:txBody>
          <a:bodyPr>
            <a:normAutofit fontScale="92500" lnSpcReduction="20000"/>
          </a:bodyPr>
          <a:lstStyle/>
          <a:p>
            <a:pPr marL="0" indent="0">
              <a:buNone/>
            </a:pPr>
            <a:r>
              <a:rPr lang="en-US" dirty="0"/>
              <a:t>Our 'dignity', in the particular sense I am using it here, is our sense of ourselves as commanding (attitudinal) respect. The issue of what one's dignity consists in is no more avoidable than those of why we ought to respect others' rights or what makes a full life, however much a naturalist philosophy might mislead us into thinking of this as another domain of mere 'gut' reactions, similar to those of baboons establishing their hierarchy. And in this case, its unavoidability ought to be the more obvious in that our dignity is so much woven into our very comportment. The very way </a:t>
            </a:r>
            <a:r>
              <a:rPr lang="en-US" u="sng" dirty="0"/>
              <a:t>we walk, move,  gesture,</a:t>
            </a:r>
            <a:r>
              <a:rPr lang="en-US" dirty="0"/>
              <a:t> speak is shaped from </a:t>
            </a:r>
            <a:r>
              <a:rPr lang="en-US" u="sng" dirty="0"/>
              <a:t>the earliest moments</a:t>
            </a:r>
            <a:r>
              <a:rPr lang="en-US" dirty="0"/>
              <a:t> by our </a:t>
            </a:r>
            <a:r>
              <a:rPr lang="en-US" u="sng" dirty="0"/>
              <a:t>awareness</a:t>
            </a:r>
            <a:r>
              <a:rPr lang="en-US" dirty="0"/>
              <a:t> that we </a:t>
            </a:r>
            <a:r>
              <a:rPr lang="en-US" u="sng" dirty="0"/>
              <a:t>appear before others</a:t>
            </a:r>
            <a:r>
              <a:rPr lang="en-US" dirty="0"/>
              <a:t>, that we stand in </a:t>
            </a:r>
            <a:r>
              <a:rPr lang="en-US" u="sng" dirty="0"/>
              <a:t>public space</a:t>
            </a:r>
            <a:r>
              <a:rPr lang="en-US" dirty="0"/>
              <a:t>, and that this space is potentially one of </a:t>
            </a:r>
            <a:r>
              <a:rPr lang="en-US" u="sng" dirty="0" smtClean="0"/>
              <a:t>respect</a:t>
            </a:r>
            <a:r>
              <a:rPr lang="en-US" dirty="0" smtClean="0"/>
              <a:t> </a:t>
            </a:r>
            <a:r>
              <a:rPr lang="en-US" dirty="0"/>
              <a:t>or </a:t>
            </a:r>
            <a:r>
              <a:rPr lang="en-US" u="sng" dirty="0"/>
              <a:t>contempt</a:t>
            </a:r>
            <a:r>
              <a:rPr lang="en-US" dirty="0"/>
              <a:t>, of pride or shame. Just what do we see our dignity consisting in? It can be our power, our sense of dominating public space; or our invulnerability to power; or our self-sufficiency, our life having its own </a:t>
            </a:r>
            <a:r>
              <a:rPr lang="en-US" dirty="0" err="1"/>
              <a:t>centre</a:t>
            </a:r>
            <a:r>
              <a:rPr lang="en-US" dirty="0"/>
              <a:t>; or our being liked and looked  to by others, a </a:t>
            </a:r>
            <a:r>
              <a:rPr lang="en-US" dirty="0" err="1"/>
              <a:t>centre</a:t>
            </a:r>
            <a:r>
              <a:rPr lang="en-US" dirty="0"/>
              <a:t> of attention. </a:t>
            </a:r>
            <a:endParaRPr lang="en-US" dirty="0" smtClean="0"/>
          </a:p>
          <a:p>
            <a:pPr marL="0" indent="0">
              <a:buNone/>
            </a:pPr>
            <a:endParaRPr lang="en-GB" dirty="0"/>
          </a:p>
          <a:p>
            <a:pPr marL="0" indent="0">
              <a:buNone/>
            </a:pPr>
            <a:endParaRPr lang="en-US" dirty="0"/>
          </a:p>
        </p:txBody>
      </p:sp>
    </p:spTree>
    <p:extLst>
      <p:ext uri="{BB962C8B-B14F-4D97-AF65-F5344CB8AC3E}">
        <p14:creationId xmlns:p14="http://schemas.microsoft.com/office/powerpoint/2010/main" val="20916217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TAYLOR </a:t>
            </a:r>
            <a:r>
              <a:rPr lang="en-US" dirty="0"/>
              <a:t>(Chapter 1.4) </a:t>
            </a:r>
            <a:r>
              <a:rPr lang="en-US" dirty="0" smtClean="0"/>
              <a:t>4</a:t>
            </a:r>
            <a:endParaRPr lang="en-US" dirty="0"/>
          </a:p>
        </p:txBody>
      </p:sp>
      <p:sp>
        <p:nvSpPr>
          <p:cNvPr id="4" name="Content Placeholder 3"/>
          <p:cNvSpPr>
            <a:spLocks noGrp="1"/>
          </p:cNvSpPr>
          <p:nvPr>
            <p:ph idx="1"/>
          </p:nvPr>
        </p:nvSpPr>
        <p:spPr/>
        <p:txBody>
          <a:bodyPr>
            <a:normAutofit fontScale="85000" lnSpcReduction="10000"/>
          </a:bodyPr>
          <a:lstStyle/>
          <a:p>
            <a:pPr marL="0" indent="0">
              <a:buNone/>
            </a:pPr>
            <a:r>
              <a:rPr lang="en-US" dirty="0"/>
              <a:t>But very often the sense of dignity can ground in some of the same moral views I mentioned above. For instance, my sense of myself as a householder, father of a family, holding down a job, providing for my </a:t>
            </a:r>
            <a:r>
              <a:rPr lang="en-US" dirty="0" err="1"/>
              <a:t>dependants</a:t>
            </a:r>
            <a:r>
              <a:rPr lang="en-US" dirty="0"/>
              <a:t>; all this can be the basis of my sense of dignity. </a:t>
            </a:r>
            <a:r>
              <a:rPr lang="en-US" dirty="0" smtClean="0"/>
              <a:t>Just </a:t>
            </a:r>
            <a:r>
              <a:rPr lang="en-US" dirty="0"/>
              <a:t>as its absence can be catastrophic, can shatter it by totally </a:t>
            </a:r>
            <a:r>
              <a:rPr lang="en-US" dirty="0" err="1"/>
              <a:t>underminin</a:t>
            </a:r>
            <a:r>
              <a:rPr lang="en-GB" dirty="0" smtClean="0"/>
              <a:t>g </a:t>
            </a:r>
            <a:r>
              <a:rPr lang="en-US" dirty="0"/>
              <a:t>my feeling of self-worth. Here the sense of dignity is woven into this modern notion of the importance of ordinary life, which reappears again on this axis</a:t>
            </a:r>
            <a:r>
              <a:rPr lang="en-US" dirty="0" smtClean="0"/>
              <a:t>.</a:t>
            </a:r>
          </a:p>
          <a:p>
            <a:pPr marL="0" indent="0">
              <a:buNone/>
            </a:pPr>
            <a:r>
              <a:rPr lang="en-US" dirty="0"/>
              <a:t>One of the most important ways in which our age stands out from earlier ones concerns the second axis. A set of questions make sense to us which turn around the </a:t>
            </a:r>
            <a:r>
              <a:rPr lang="en-US" u="sng" dirty="0"/>
              <a:t>meaning of life </a:t>
            </a:r>
            <a:r>
              <a:rPr lang="en-US" dirty="0"/>
              <a:t>and which would not have been fully understand­ able in earlier epochs. Moderns can anxiously doubt whether life has meaning, or wonder what its meaning is. However philosophers may be inclined to attack these formulations as vague or confused, the fact remains that we all have an immediate sense of what kind of worry is being articulated in these words.</a:t>
            </a:r>
            <a:endParaRPr lang="en-GB" dirty="0"/>
          </a:p>
          <a:p>
            <a:pPr marL="0" indent="0">
              <a:buNone/>
            </a:pPr>
            <a:endParaRPr lang="en-GB" dirty="0"/>
          </a:p>
          <a:p>
            <a:pPr marL="0" indent="0">
              <a:buNone/>
            </a:pPr>
            <a:endParaRPr lang="en-US" dirty="0" smtClean="0"/>
          </a:p>
          <a:p>
            <a:pPr marL="0" indent="0">
              <a:buNone/>
            </a:pPr>
            <a:endParaRPr lang="en-GB" dirty="0"/>
          </a:p>
          <a:p>
            <a:pPr marL="0" indent="0">
              <a:buNone/>
            </a:pPr>
            <a:endParaRPr lang="en-US" dirty="0"/>
          </a:p>
        </p:txBody>
      </p:sp>
    </p:spTree>
    <p:extLst>
      <p:ext uri="{BB962C8B-B14F-4D97-AF65-F5344CB8AC3E}">
        <p14:creationId xmlns:p14="http://schemas.microsoft.com/office/powerpoint/2010/main" val="18686413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TAYLOR </a:t>
            </a:r>
            <a:r>
              <a:rPr lang="en-US" dirty="0"/>
              <a:t>(Chapter 1.4) 5</a:t>
            </a:r>
          </a:p>
        </p:txBody>
      </p:sp>
      <p:sp>
        <p:nvSpPr>
          <p:cNvPr id="4" name="Content Placeholder 3"/>
          <p:cNvSpPr>
            <a:spLocks noGrp="1"/>
          </p:cNvSpPr>
          <p:nvPr>
            <p:ph idx="1"/>
          </p:nvPr>
        </p:nvSpPr>
        <p:spPr/>
        <p:txBody>
          <a:bodyPr>
            <a:normAutofit/>
          </a:bodyPr>
          <a:lstStyle/>
          <a:p>
            <a:pPr marL="0" indent="0">
              <a:buNone/>
            </a:pPr>
            <a:r>
              <a:rPr lang="en-US" dirty="0"/>
              <a:t>It is now a commonplace about the modern world that it has made </a:t>
            </a:r>
            <a:r>
              <a:rPr lang="en-US" dirty="0" smtClean="0"/>
              <a:t>these frameworks </a:t>
            </a:r>
            <a:r>
              <a:rPr lang="en-US" dirty="0"/>
              <a:t>problematic. On the level of explicit philosophical or theological doctrine, this is dramatically evident. Some traditional frameworks are discredited or downgraded to  </a:t>
            </a:r>
            <a:r>
              <a:rPr lang="en-US" dirty="0" smtClean="0"/>
              <a:t>the </a:t>
            </a:r>
            <a:r>
              <a:rPr lang="en-US" dirty="0"/>
              <a:t>status of personal predilection, like </a:t>
            </a:r>
            <a:r>
              <a:rPr lang="en-US" dirty="0" smtClean="0"/>
              <a:t>the </a:t>
            </a:r>
            <a:r>
              <a:rPr lang="en-US" dirty="0"/>
              <a:t>space of fame. Others have ceased to be credible altogether in anything like their original form, like the Platonic notion of the order of being.  The forms   </a:t>
            </a:r>
            <a:r>
              <a:rPr lang="en-US" dirty="0" smtClean="0"/>
              <a:t>of </a:t>
            </a:r>
            <a:r>
              <a:rPr lang="en-US" dirty="0"/>
              <a:t>revealed religion continue very much alive, but also highly contested. </a:t>
            </a:r>
            <a:r>
              <a:rPr lang="en-US" dirty="0" smtClean="0"/>
              <a:t>None forms </a:t>
            </a:r>
            <a:r>
              <a:rPr lang="en-US" dirty="0"/>
              <a:t>the horizon of the whole society in the modern West.</a:t>
            </a:r>
            <a:endParaRPr lang="en-GB" dirty="0"/>
          </a:p>
          <a:p>
            <a:pPr marL="0" indent="0">
              <a:buNone/>
            </a:pPr>
            <a:endParaRPr lang="en-GB" dirty="0"/>
          </a:p>
          <a:p>
            <a:pPr marL="0" indent="0">
              <a:buNone/>
            </a:pPr>
            <a:endParaRPr lang="en-US" dirty="0" smtClean="0"/>
          </a:p>
          <a:p>
            <a:pPr marL="0" indent="0">
              <a:buNone/>
            </a:pPr>
            <a:endParaRPr lang="en-GB" dirty="0"/>
          </a:p>
          <a:p>
            <a:pPr marL="0" indent="0">
              <a:buNone/>
            </a:pPr>
            <a:endParaRPr lang="en-US" dirty="0"/>
          </a:p>
        </p:txBody>
      </p:sp>
    </p:spTree>
    <p:extLst>
      <p:ext uri="{BB962C8B-B14F-4D97-AF65-F5344CB8AC3E}">
        <p14:creationId xmlns:p14="http://schemas.microsoft.com/office/powerpoint/2010/main" val="1513409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TAYLOR </a:t>
            </a:r>
            <a:r>
              <a:rPr lang="en-US" dirty="0"/>
              <a:t>(Chapter 1.4) </a:t>
            </a:r>
            <a:r>
              <a:rPr lang="en-US" dirty="0" smtClean="0"/>
              <a:t>6</a:t>
            </a:r>
            <a:endParaRPr lang="en-US" dirty="0"/>
          </a:p>
        </p:txBody>
      </p:sp>
      <p:sp>
        <p:nvSpPr>
          <p:cNvPr id="4" name="Content Placeholder 3"/>
          <p:cNvSpPr>
            <a:spLocks noGrp="1"/>
          </p:cNvSpPr>
          <p:nvPr>
            <p:ph idx="1"/>
          </p:nvPr>
        </p:nvSpPr>
        <p:spPr/>
        <p:txBody>
          <a:bodyPr>
            <a:normAutofit/>
          </a:bodyPr>
          <a:lstStyle/>
          <a:p>
            <a:pPr marL="0" indent="0">
              <a:buNone/>
            </a:pPr>
            <a:r>
              <a:rPr lang="en-US" dirty="0"/>
              <a:t>This term 'horizon' is the one that is frequently used to make this point. What Weber called 'disenchantment', the dissipation of our sense of the cosmos as a meaningful order, has allegedly destroyed the horizons in which people previously lived their spiritual lives. Nietzsche used the term in his celebrated "God is dead" passage: "How could we drink up the sea? Who gave us the sponge to wipe away the whole horizon</a:t>
            </a:r>
            <a:r>
              <a:rPr lang="en-US" dirty="0" smtClean="0"/>
              <a:t>?" </a:t>
            </a:r>
            <a:r>
              <a:rPr lang="en-US" dirty="0"/>
              <a:t>Perhaps this way of putting it appeals above all to the intellectuals, who put a lot of stock in the explicit doctrines that people subscribe to, and anyway tend to be unbelievers. But the loss of horizon described by Nietzsche's fool undoubtedly corresponds to something  very widely  felt in  our culture.</a:t>
            </a:r>
            <a:endParaRPr lang="en-GB" dirty="0"/>
          </a:p>
          <a:p>
            <a:pPr marL="0" indent="0">
              <a:buNone/>
            </a:pPr>
            <a:endParaRPr lang="en-GB" dirty="0"/>
          </a:p>
          <a:p>
            <a:pPr marL="0" indent="0">
              <a:buNone/>
            </a:pPr>
            <a:endParaRPr lang="en-US" dirty="0" smtClean="0"/>
          </a:p>
          <a:p>
            <a:pPr marL="0" indent="0">
              <a:buNone/>
            </a:pPr>
            <a:endParaRPr lang="en-GB" dirty="0"/>
          </a:p>
          <a:p>
            <a:pPr marL="0" indent="0">
              <a:buNone/>
            </a:pPr>
            <a:endParaRPr lang="en-US" dirty="0"/>
          </a:p>
        </p:txBody>
      </p:sp>
    </p:spTree>
    <p:extLst>
      <p:ext uri="{BB962C8B-B14F-4D97-AF65-F5344CB8AC3E}">
        <p14:creationId xmlns:p14="http://schemas.microsoft.com/office/powerpoint/2010/main" val="21227422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TAYLOR </a:t>
            </a:r>
            <a:r>
              <a:rPr lang="en-US" dirty="0"/>
              <a:t>(Chapter 1.4) 7</a:t>
            </a:r>
          </a:p>
        </p:txBody>
      </p:sp>
      <p:sp>
        <p:nvSpPr>
          <p:cNvPr id="4" name="Content Placeholder 3"/>
          <p:cNvSpPr>
            <a:spLocks noGrp="1"/>
          </p:cNvSpPr>
          <p:nvPr>
            <p:ph idx="1"/>
          </p:nvPr>
        </p:nvSpPr>
        <p:spPr>
          <a:xfrm>
            <a:off x="838199" y="1825625"/>
            <a:ext cx="10789693" cy="4351338"/>
          </a:xfrm>
        </p:spPr>
        <p:txBody>
          <a:bodyPr>
            <a:noAutofit/>
          </a:bodyPr>
          <a:lstStyle/>
          <a:p>
            <a:pPr marL="0" indent="0">
              <a:buNone/>
            </a:pPr>
            <a:r>
              <a:rPr lang="en-US" sz="2300" dirty="0"/>
              <a:t>This is what I tried to describe with the phrase above, that  </a:t>
            </a:r>
            <a:r>
              <a:rPr lang="en-US" sz="2300" dirty="0" smtClean="0"/>
              <a:t>frameworks today </a:t>
            </a:r>
            <a:r>
              <a:rPr lang="en-US" sz="2300" dirty="0"/>
              <a:t>are problematic. This vague term points towards a relatively </a:t>
            </a:r>
            <a:r>
              <a:rPr lang="en-US" sz="2300" dirty="0" smtClean="0"/>
              <a:t>diversity of </a:t>
            </a:r>
            <a:r>
              <a:rPr lang="en-US" sz="2300" dirty="0"/>
              <a:t>attitudes. What is common to them all is the sense that no framework is shared by everyone, can be taken for granted as </a:t>
            </a:r>
            <a:r>
              <a:rPr lang="en-US" sz="2300" i="1" dirty="0"/>
              <a:t>the </a:t>
            </a:r>
            <a:r>
              <a:rPr lang="en-US" sz="2300" dirty="0" smtClean="0"/>
              <a:t>framework as such, </a:t>
            </a:r>
            <a:r>
              <a:rPr lang="en-US" sz="2300" dirty="0"/>
              <a:t>can sink to the phenomenological status of unquestioned  fact.  This basic understanding refracts differently in the stances people take.   </a:t>
            </a:r>
            <a:r>
              <a:rPr lang="en-US" sz="2300" dirty="0" smtClean="0"/>
              <a:t>For some </a:t>
            </a:r>
            <a:r>
              <a:rPr lang="en-US" sz="2300" dirty="0"/>
              <a:t>it may mean holding a definite traditionally defined view with the self-conscious sense of standing against a major part of one's compatriots. Others may hold the view but with a pluralist sense that it is one among others, right for us but not necessarily binding on them. Still others identify with a view but in the somewhat tentative, semi-provisional way I described above in </a:t>
            </a:r>
            <a:r>
              <a:rPr lang="en-US" sz="2300" dirty="0" smtClean="0"/>
              <a:t>section 1.2. </a:t>
            </a:r>
            <a:r>
              <a:rPr lang="en-US" sz="2300" dirty="0"/>
              <a:t>This seems to them to come close to formulating what they believe, or to saying what for them seems to be the spiritual source they can connect their lives with; but they are aware of their own uncertainties, of how far they are from being able to recognize a definitive formulation  </a:t>
            </a:r>
            <a:r>
              <a:rPr lang="en-US" sz="2300" dirty="0" smtClean="0"/>
              <a:t>with ultimate </a:t>
            </a:r>
            <a:r>
              <a:rPr lang="en-US" sz="2300" dirty="0"/>
              <a:t>confidence. </a:t>
            </a:r>
            <a:r>
              <a:rPr lang="en-US" sz="2300" dirty="0" smtClean="0"/>
              <a:t>They </a:t>
            </a:r>
            <a:r>
              <a:rPr lang="en-US" sz="2300" dirty="0"/>
              <a:t>may see themselves, as, in a sense, seeking. They are on a 'quest', in Alasdair </a:t>
            </a:r>
            <a:r>
              <a:rPr lang="en-US" sz="2300" dirty="0" err="1" smtClean="0"/>
              <a:t>MacIntyre’s</a:t>
            </a:r>
            <a:r>
              <a:rPr lang="en-US" sz="2300" dirty="0" smtClean="0"/>
              <a:t> </a:t>
            </a:r>
            <a:r>
              <a:rPr lang="en-US" sz="2300" dirty="0"/>
              <a:t>apt </a:t>
            </a:r>
            <a:r>
              <a:rPr lang="en-US" sz="2300" dirty="0" smtClean="0"/>
              <a:t>phrase!</a:t>
            </a:r>
            <a:r>
              <a:rPr lang="en-GB" sz="2300" dirty="0" smtClean="0"/>
              <a:t> </a:t>
            </a:r>
            <a:endParaRPr lang="en-US" sz="2300" dirty="0"/>
          </a:p>
        </p:txBody>
      </p:sp>
    </p:spTree>
    <p:extLst>
      <p:ext uri="{BB962C8B-B14F-4D97-AF65-F5344CB8AC3E}">
        <p14:creationId xmlns:p14="http://schemas.microsoft.com/office/powerpoint/2010/main" val="4180200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TAYLOR </a:t>
            </a:r>
            <a:r>
              <a:rPr lang="en-US" dirty="0"/>
              <a:t>(Chapter 1.4) </a:t>
            </a:r>
            <a:r>
              <a:rPr lang="en-US" dirty="0" smtClean="0"/>
              <a:t>8</a:t>
            </a:r>
            <a:endParaRPr lang="en-US" dirty="0"/>
          </a:p>
        </p:txBody>
      </p:sp>
      <p:sp>
        <p:nvSpPr>
          <p:cNvPr id="4" name="Content Placeholder 3"/>
          <p:cNvSpPr>
            <a:spLocks noGrp="1"/>
          </p:cNvSpPr>
          <p:nvPr>
            <p:ph idx="1"/>
          </p:nvPr>
        </p:nvSpPr>
        <p:spPr>
          <a:xfrm>
            <a:off x="838199" y="1825625"/>
            <a:ext cx="10789693" cy="4351338"/>
          </a:xfrm>
        </p:spPr>
        <p:txBody>
          <a:bodyPr>
            <a:noAutofit/>
          </a:bodyPr>
          <a:lstStyle/>
          <a:p>
            <a:pPr marL="0" indent="0">
              <a:buNone/>
            </a:pPr>
            <a:r>
              <a:rPr lang="en-US" sz="2400" dirty="0"/>
              <a:t>With these seekers, of course, we are taken beyond the </a:t>
            </a:r>
            <a:r>
              <a:rPr lang="en-US" sz="2400" dirty="0" smtClean="0"/>
              <a:t>range  </a:t>
            </a:r>
            <a:r>
              <a:rPr lang="en-US" sz="2400" dirty="0"/>
              <a:t>of traditionally available frameworks. Not only do they embrace these traditions tentatively, but they also often develop their own versions of them, or idiosyncratic combinations of or borrowings from or semi-inventions </a:t>
            </a:r>
            <a:r>
              <a:rPr lang="en-US" sz="2400" dirty="0" smtClean="0"/>
              <a:t>within them</a:t>
            </a:r>
            <a:r>
              <a:rPr lang="en-US" sz="2400" dirty="0"/>
              <a:t>. And this provides the context within  which the question  of meaning has its place.</a:t>
            </a:r>
            <a:endParaRPr lang="en-GB" sz="2400" dirty="0"/>
          </a:p>
          <a:p>
            <a:pPr marL="0" indent="0">
              <a:buNone/>
            </a:pPr>
            <a:r>
              <a:rPr lang="en-US" sz="2400" dirty="0"/>
              <a:t>To the extent that one sees the finding of a believable framework as the object of a quest, to that extent    it becomes intelligible that the search </a:t>
            </a:r>
            <a:r>
              <a:rPr lang="en-US" sz="2400" dirty="0" smtClean="0"/>
              <a:t>might fail</a:t>
            </a:r>
            <a:r>
              <a:rPr lang="en-US" sz="2400" dirty="0"/>
              <a:t>. This might happen through personal inadequacy, but failure might also come from there being no ultimately believable framework. Why speak  </a:t>
            </a:r>
            <a:r>
              <a:rPr lang="en-US" sz="2400" dirty="0" smtClean="0"/>
              <a:t>of </a:t>
            </a:r>
            <a:r>
              <a:rPr lang="en-US" sz="2400" dirty="0"/>
              <a:t>this in terms of a loss of meaning? Partly because a framework is that in virtue of which we make sense of our lives spiritually. Not to have a framework is  to fall into a life which is spiritually senseless. The quest is thus always a quest for sense.</a:t>
            </a:r>
            <a:endParaRPr lang="en-GB" sz="2400" dirty="0"/>
          </a:p>
          <a:p>
            <a:pPr marL="0" indent="0">
              <a:buNone/>
            </a:pPr>
            <a:endParaRPr lang="en-US" sz="2300" dirty="0"/>
          </a:p>
        </p:txBody>
      </p:sp>
    </p:spTree>
    <p:extLst>
      <p:ext uri="{BB962C8B-B14F-4D97-AF65-F5344CB8AC3E}">
        <p14:creationId xmlns:p14="http://schemas.microsoft.com/office/powerpoint/2010/main" val="5438758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TAYLOR (Chapter 1.4) 9</a:t>
            </a:r>
            <a:endParaRPr lang="en-US" dirty="0"/>
          </a:p>
        </p:txBody>
      </p:sp>
      <p:sp>
        <p:nvSpPr>
          <p:cNvPr id="4" name="Content Placeholder 3"/>
          <p:cNvSpPr>
            <a:spLocks noGrp="1"/>
          </p:cNvSpPr>
          <p:nvPr>
            <p:ph idx="1"/>
          </p:nvPr>
        </p:nvSpPr>
        <p:spPr>
          <a:xfrm>
            <a:off x="838199" y="1825625"/>
            <a:ext cx="10789693" cy="4351338"/>
          </a:xfrm>
        </p:spPr>
        <p:txBody>
          <a:bodyPr>
            <a:noAutofit/>
          </a:bodyPr>
          <a:lstStyle/>
          <a:p>
            <a:pPr marL="0" indent="0">
              <a:buNone/>
            </a:pPr>
            <a:r>
              <a:rPr lang="en-US" sz="2400" dirty="0"/>
              <a:t>The problem of the meaning of life is therefore on our agenda, however much we may </a:t>
            </a:r>
            <a:r>
              <a:rPr lang="en-US" sz="2400" dirty="0" smtClean="0"/>
              <a:t>object to this </a:t>
            </a:r>
            <a:r>
              <a:rPr lang="en-US" sz="2400" dirty="0"/>
              <a:t>phrase, either in the form of a threatened loss of meaning or because making sense of our life is the object of a quest. And those whose spiritual agenda is mainly defined in this way are in a fundamentally different existential predicament from that which dominated most previous cultures and still defines the lives of other people today. That alternative is a predicament in which an unchallengeable framework makes imperious demands which we fear being unable to meet. We face the prospect of irretrievable condemnation or exile, of </a:t>
            </a:r>
            <a:r>
              <a:rPr lang="en-US" sz="2400" dirty="0" smtClean="0"/>
              <a:t>being </a:t>
            </a:r>
            <a:r>
              <a:rPr lang="en-US" sz="2400" dirty="0"/>
              <a:t>sent to damnation irrevocably, or being relegated to a lower order through countless future lives. The pressure is potentially immense and inescapable, and we may crack under it. The form of the danger here is utterly different from that which threatens the modern seeker, which is something dose to the opposite: the world loses altogether its spiritual contour, nothing  is worth doing, the fear is of a terrifying emptiness, a kind of vertigo, or even  a  fracturing  of  our world and body-space.</a:t>
            </a:r>
            <a:endParaRPr lang="en-GB" sz="2400" dirty="0"/>
          </a:p>
          <a:p>
            <a:pPr marL="0" indent="0">
              <a:buNone/>
            </a:pPr>
            <a:endParaRPr lang="en-US" sz="2300" dirty="0"/>
          </a:p>
        </p:txBody>
      </p:sp>
    </p:spTree>
    <p:extLst>
      <p:ext uri="{BB962C8B-B14F-4D97-AF65-F5344CB8AC3E}">
        <p14:creationId xmlns:p14="http://schemas.microsoft.com/office/powerpoint/2010/main" val="21099001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TAYLOR (Chapter 2) 10</a:t>
            </a:r>
            <a:endParaRPr lang="en-US" dirty="0"/>
          </a:p>
        </p:txBody>
      </p:sp>
      <p:sp>
        <p:nvSpPr>
          <p:cNvPr id="4" name="Content Placeholder 3"/>
          <p:cNvSpPr>
            <a:spLocks noGrp="1"/>
          </p:cNvSpPr>
          <p:nvPr>
            <p:ph idx="1"/>
          </p:nvPr>
        </p:nvSpPr>
        <p:spPr>
          <a:xfrm>
            <a:off x="838199" y="1825625"/>
            <a:ext cx="10789693" cy="4351338"/>
          </a:xfrm>
        </p:spPr>
        <p:txBody>
          <a:bodyPr>
            <a:noAutofit/>
          </a:bodyPr>
          <a:lstStyle/>
          <a:p>
            <a:pPr marL="0" indent="0">
              <a:buNone/>
            </a:pPr>
            <a:r>
              <a:rPr lang="en-US" sz="2300" dirty="0"/>
              <a:t>To articulate a </a:t>
            </a:r>
            <a:r>
              <a:rPr lang="en-US" sz="2300" u="sng" dirty="0"/>
              <a:t>framework</a:t>
            </a:r>
            <a:r>
              <a:rPr lang="en-US" sz="2300" dirty="0"/>
              <a:t> is to </a:t>
            </a:r>
            <a:r>
              <a:rPr lang="en-US" sz="2300" dirty="0" smtClean="0"/>
              <a:t>explicate what </a:t>
            </a:r>
            <a:r>
              <a:rPr lang="en-US" sz="2300" dirty="0"/>
              <a:t>makes sense </a:t>
            </a:r>
            <a:r>
              <a:rPr lang="en-US" sz="2300" dirty="0" smtClean="0"/>
              <a:t>of our moral </a:t>
            </a:r>
            <a:r>
              <a:rPr lang="en-US" sz="2300" dirty="0"/>
              <a:t>responses. That is, when we try to spell out what it is that we presuppose when we judge that a certain form of life is truly worthwhile, or place our dignity in a certain achievement or status, or define our moral obligations in a certain manner, we find ourselves articulating </a:t>
            </a:r>
            <a:r>
              <a:rPr lang="en-US" sz="2300" i="1" dirty="0"/>
              <a:t>inter alia</a:t>
            </a:r>
            <a:r>
              <a:rPr lang="en-US" sz="2300" dirty="0"/>
              <a:t> what I have been calling here </a:t>
            </a:r>
            <a:r>
              <a:rPr lang="en-US" sz="2300" u="sng" dirty="0" smtClean="0"/>
              <a:t>'frameworks’</a:t>
            </a:r>
            <a:r>
              <a:rPr lang="mr-IN" sz="2300" dirty="0" smtClean="0"/>
              <a:t>…</a:t>
            </a:r>
            <a:r>
              <a:rPr lang="en-GB" sz="2300" dirty="0" smtClean="0"/>
              <a:t>..</a:t>
            </a:r>
            <a:endParaRPr lang="en-US" sz="2300" dirty="0" smtClean="0"/>
          </a:p>
          <a:p>
            <a:pPr marL="0" indent="0">
              <a:buNone/>
            </a:pPr>
            <a:r>
              <a:rPr lang="en-US" sz="2300" dirty="0" smtClean="0"/>
              <a:t>Perhaps </a:t>
            </a:r>
            <a:r>
              <a:rPr lang="en-US" sz="2300" dirty="0"/>
              <a:t>the best way to see this is to focus on the issue that we usually describe today as the question of </a:t>
            </a:r>
            <a:r>
              <a:rPr lang="en-US" sz="2300" u="sng" dirty="0"/>
              <a:t>identity</a:t>
            </a:r>
            <a:r>
              <a:rPr lang="en-US" sz="2300" dirty="0"/>
              <a:t>. We speak of it  in  these  terms because the </a:t>
            </a:r>
            <a:r>
              <a:rPr lang="en-US" sz="2300" dirty="0" smtClean="0"/>
              <a:t>question </a:t>
            </a:r>
            <a:r>
              <a:rPr lang="en-US" sz="2300" dirty="0"/>
              <a:t>is often spontaneously phrased by people in the form: </a:t>
            </a:r>
            <a:r>
              <a:rPr lang="en-US" sz="2300" u="sng" dirty="0"/>
              <a:t>Who am I</a:t>
            </a:r>
            <a:r>
              <a:rPr lang="en-US" sz="2300" dirty="0"/>
              <a:t>? But this can't necessarily be answered by giving name and genealogy. What does answer this question for us is an understanding of what  is of crucial importance to us. To know who I am  is  a  species  of knowing </a:t>
            </a:r>
            <a:r>
              <a:rPr lang="en-US" sz="2300" u="sng" dirty="0"/>
              <a:t>where I stand</a:t>
            </a:r>
            <a:r>
              <a:rPr lang="en-US" sz="2300" dirty="0"/>
              <a:t>. My identity is defined by the commitments and identifications which provide the frame or horizon within which  I  can  try to  determine  from case to case what is good, or valuable, or what ought to be done, or what I endorse or oppose. In other words, it is  the  horizon  within  which  I  am  capable of taking  a  stand.</a:t>
            </a:r>
            <a:endParaRPr lang="en-GB" sz="2300" dirty="0"/>
          </a:p>
          <a:p>
            <a:pPr marL="0" indent="0">
              <a:buNone/>
            </a:pPr>
            <a:endParaRPr lang="en-US" sz="2300" dirty="0"/>
          </a:p>
        </p:txBody>
      </p:sp>
    </p:spTree>
    <p:extLst>
      <p:ext uri="{BB962C8B-B14F-4D97-AF65-F5344CB8AC3E}">
        <p14:creationId xmlns:p14="http://schemas.microsoft.com/office/powerpoint/2010/main" val="17354776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TAYLOR (Chapter 2.) 11</a:t>
            </a:r>
            <a:endParaRPr lang="en-US" dirty="0"/>
          </a:p>
        </p:txBody>
      </p:sp>
      <p:sp>
        <p:nvSpPr>
          <p:cNvPr id="4" name="Content Placeholder 3"/>
          <p:cNvSpPr>
            <a:spLocks noGrp="1"/>
          </p:cNvSpPr>
          <p:nvPr>
            <p:ph idx="1"/>
          </p:nvPr>
        </p:nvSpPr>
        <p:spPr>
          <a:xfrm>
            <a:off x="838199" y="1825625"/>
            <a:ext cx="10789693" cy="4351338"/>
          </a:xfrm>
        </p:spPr>
        <p:txBody>
          <a:bodyPr>
            <a:noAutofit/>
          </a:bodyPr>
          <a:lstStyle/>
          <a:p>
            <a:pPr marL="0" indent="0">
              <a:buNone/>
            </a:pPr>
            <a:r>
              <a:rPr lang="en-US" sz="2300" dirty="0"/>
              <a:t>To articulate a </a:t>
            </a:r>
            <a:r>
              <a:rPr lang="en-US" sz="2300" u="sng" dirty="0"/>
              <a:t>framework</a:t>
            </a:r>
            <a:r>
              <a:rPr lang="en-US" sz="2300" dirty="0"/>
              <a:t> is to </a:t>
            </a:r>
            <a:r>
              <a:rPr lang="en-US" sz="2300" dirty="0" smtClean="0"/>
              <a:t>explicate what </a:t>
            </a:r>
            <a:r>
              <a:rPr lang="en-US" sz="2300" dirty="0"/>
              <a:t>makes sense </a:t>
            </a:r>
            <a:r>
              <a:rPr lang="en-US" sz="2300" dirty="0" smtClean="0"/>
              <a:t>of our moral </a:t>
            </a:r>
            <a:r>
              <a:rPr lang="en-US" sz="2300" dirty="0"/>
              <a:t>responses. That is, when we try to spell out what it is that we presuppose when we judge that a certain form of life is truly worthwhile, or place our dignity in a certain achievement or status, or define our moral obligations in a certain manner, we find ourselves articulating </a:t>
            </a:r>
            <a:r>
              <a:rPr lang="en-US" sz="2300" i="1" dirty="0"/>
              <a:t>inter alia</a:t>
            </a:r>
            <a:r>
              <a:rPr lang="en-US" sz="2300" dirty="0"/>
              <a:t> what I have been calling here </a:t>
            </a:r>
            <a:r>
              <a:rPr lang="en-US" sz="2300" u="sng" dirty="0" smtClean="0"/>
              <a:t>'frameworks’</a:t>
            </a:r>
            <a:r>
              <a:rPr lang="mr-IN" sz="2300" dirty="0" smtClean="0"/>
              <a:t>…</a:t>
            </a:r>
            <a:r>
              <a:rPr lang="en-GB" sz="2300" dirty="0" smtClean="0"/>
              <a:t>..</a:t>
            </a:r>
            <a:endParaRPr lang="en-US" sz="2300" dirty="0" smtClean="0"/>
          </a:p>
          <a:p>
            <a:pPr marL="0" indent="0">
              <a:buNone/>
            </a:pPr>
            <a:r>
              <a:rPr lang="en-US" sz="2300" dirty="0" smtClean="0"/>
              <a:t>Perhaps </a:t>
            </a:r>
            <a:r>
              <a:rPr lang="en-US" sz="2300" dirty="0"/>
              <a:t>the best way to see this is to focus on the issue that we usually describe today as the question of </a:t>
            </a:r>
            <a:r>
              <a:rPr lang="en-US" sz="2300" u="sng" dirty="0"/>
              <a:t>identity</a:t>
            </a:r>
            <a:r>
              <a:rPr lang="en-US" sz="2300" dirty="0"/>
              <a:t>. We speak of it  in  these  terms because the </a:t>
            </a:r>
            <a:r>
              <a:rPr lang="en-US" sz="2300" dirty="0" smtClean="0"/>
              <a:t>question </a:t>
            </a:r>
            <a:r>
              <a:rPr lang="en-US" sz="2300" dirty="0"/>
              <a:t>is often spontaneously phrased by people in the form: </a:t>
            </a:r>
            <a:r>
              <a:rPr lang="en-US" sz="2300" u="sng" dirty="0"/>
              <a:t>Who am I</a:t>
            </a:r>
            <a:r>
              <a:rPr lang="en-US" sz="2300" dirty="0"/>
              <a:t>? But this can't necessarily be answered by giving name and genealogy. What does answer this question for us is an understanding of what  is of crucial importance to us. To know who I am  is  a  </a:t>
            </a:r>
            <a:r>
              <a:rPr lang="en-US" sz="2300" dirty="0" smtClean="0"/>
              <a:t>kind of </a:t>
            </a:r>
            <a:r>
              <a:rPr lang="en-US" sz="2300" dirty="0"/>
              <a:t>knowing </a:t>
            </a:r>
            <a:r>
              <a:rPr lang="en-US" sz="2300" u="sng" dirty="0"/>
              <a:t>where I stand</a:t>
            </a:r>
            <a:r>
              <a:rPr lang="en-US" sz="2300" dirty="0"/>
              <a:t>. My identity is defined by the commitments and identifications which provide the frame or horizon within which  I  can  try to  determine  from case to case what is good, or valuable, or what ought to be done, or what I endorse or oppose. In other words, it is  the  horizon  within  which  I  am  capable of taking  a  stand.</a:t>
            </a:r>
            <a:endParaRPr lang="en-GB" sz="2300" dirty="0"/>
          </a:p>
          <a:p>
            <a:pPr marL="0" indent="0">
              <a:buNone/>
            </a:pPr>
            <a:endParaRPr lang="en-US" sz="2300" dirty="0"/>
          </a:p>
        </p:txBody>
      </p:sp>
    </p:spTree>
    <p:extLst>
      <p:ext uri="{BB962C8B-B14F-4D97-AF65-F5344CB8AC3E}">
        <p14:creationId xmlns:p14="http://schemas.microsoft.com/office/powerpoint/2010/main" val="1154380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ESSAY QUESTIONS</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u="sng" dirty="0" smtClean="0"/>
              <a:t>CHOOSE ONE ESSSAY TOPIC</a:t>
            </a:r>
            <a:endParaRPr lang="en-GB" sz="2400" dirty="0"/>
          </a:p>
          <a:p>
            <a:pPr marL="0" indent="0">
              <a:buNone/>
            </a:pPr>
            <a:r>
              <a:rPr lang="en-US" sz="2400" dirty="0"/>
              <a:t> </a:t>
            </a:r>
            <a:endParaRPr lang="en-GB" sz="2400" dirty="0"/>
          </a:p>
          <a:p>
            <a:pPr marL="0" indent="0">
              <a:buNone/>
            </a:pPr>
            <a:r>
              <a:rPr lang="en-US" sz="2400" dirty="0" smtClean="0"/>
              <a:t>1.  Compare </a:t>
            </a:r>
            <a:r>
              <a:rPr lang="en-US" sz="2400" dirty="0"/>
              <a:t>and contrast Kant’s understanding of ‘enlightenment’ in his ‘What is Enlightenment?’ (1784) with Foucault’s understanding of the term in his work with the same title (1984).  </a:t>
            </a:r>
            <a:endParaRPr lang="en-US" sz="2400" dirty="0" smtClean="0"/>
          </a:p>
          <a:p>
            <a:pPr marL="0" indent="0">
              <a:buNone/>
            </a:pPr>
            <a:r>
              <a:rPr lang="en-US" sz="2400" dirty="0"/>
              <a:t> </a:t>
            </a:r>
            <a:endParaRPr lang="en-GB" sz="2400" dirty="0"/>
          </a:p>
          <a:p>
            <a:pPr marL="0" indent="0">
              <a:buNone/>
            </a:pPr>
            <a:r>
              <a:rPr lang="en-US" sz="2400" dirty="0" smtClean="0"/>
              <a:t>2.   Analyze some of the ways in </a:t>
            </a:r>
            <a:r>
              <a:rPr lang="en-US" sz="2400" dirty="0"/>
              <a:t>which Edmund Husserl’s phenomenology and/or  Martin Heidegger’s metaphysics </a:t>
            </a:r>
            <a:r>
              <a:rPr lang="en-US" sz="2400" dirty="0" smtClean="0"/>
              <a:t>influenced the philosophy of Emmanuel </a:t>
            </a:r>
            <a:r>
              <a:rPr lang="en-US" sz="2400" dirty="0" err="1" smtClean="0"/>
              <a:t>Levinas</a:t>
            </a:r>
            <a:r>
              <a:rPr lang="en-US" sz="2400" dirty="0" smtClean="0"/>
              <a:t> and/or Jacques Derrida. </a:t>
            </a:r>
          </a:p>
          <a:p>
            <a:pPr marL="0" indent="0">
              <a:buNone/>
            </a:pPr>
            <a:endParaRPr lang="en-US" sz="2400" u="sng" dirty="0" smtClean="0"/>
          </a:p>
          <a:p>
            <a:pPr marL="0" indent="0">
              <a:buNone/>
            </a:pPr>
            <a:r>
              <a:rPr lang="en-US" sz="2400" dirty="0" smtClean="0"/>
              <a:t>3.   Compare and contrast a Western thinker with a Chinese thinker you have studied.</a:t>
            </a:r>
            <a:endParaRPr lang="en-GB"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6002862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TAYLOR (Chapter 2.) 12</a:t>
            </a:r>
            <a:endParaRPr lang="en-US" dirty="0"/>
          </a:p>
        </p:txBody>
      </p:sp>
      <p:sp>
        <p:nvSpPr>
          <p:cNvPr id="4" name="Content Placeholder 3"/>
          <p:cNvSpPr>
            <a:spLocks noGrp="1"/>
          </p:cNvSpPr>
          <p:nvPr>
            <p:ph idx="1"/>
          </p:nvPr>
        </p:nvSpPr>
        <p:spPr>
          <a:xfrm>
            <a:off x="838199" y="1825625"/>
            <a:ext cx="10789693" cy="4351338"/>
          </a:xfrm>
        </p:spPr>
        <p:txBody>
          <a:bodyPr>
            <a:noAutofit/>
          </a:bodyPr>
          <a:lstStyle/>
          <a:p>
            <a:pPr marL="0" indent="0">
              <a:buNone/>
            </a:pPr>
            <a:r>
              <a:rPr lang="en-US" sz="2400" dirty="0" smtClean="0"/>
              <a:t>Of </a:t>
            </a:r>
            <a:r>
              <a:rPr lang="en-US" sz="2400" dirty="0"/>
              <a:t>course, there is a big difference between the situation, on one hand, where  I  work  out  where  I  stand  in  conversation  only  with  my immediate historic community and where I don't feel confirmed in what I believe unless </a:t>
            </a:r>
            <a:r>
              <a:rPr lang="en-US" sz="2400" dirty="0" smtClean="0"/>
              <a:t>we </a:t>
            </a:r>
            <a:r>
              <a:rPr lang="en-US" sz="2400" dirty="0"/>
              <a:t>see eye to eye, and the case, on the other hand, where I rely mainly on a community of the like-minded, and where confirmation can take the form of my being satisfied that they give unwitting testimony to my views, that their thought and language bespeak contact with the same reality, which I see clearer than they. The gap gets even bigger when we reflect that in the latter case, the 'conversation' will no longer be exclusively with living </a:t>
            </a:r>
            <a:r>
              <a:rPr lang="en-US" sz="2400" dirty="0" smtClean="0"/>
              <a:t>contempo­raries</a:t>
            </a:r>
            <a:r>
              <a:rPr lang="en-US" sz="2400" dirty="0"/>
              <a:t>, but will include, e.g., prophets, thinkers, writers who are dead. What is the point of my insisting that the thesis about interlocution holds in spite of this gap?</a:t>
            </a:r>
            <a:endParaRPr lang="en-GB" sz="2300" dirty="0"/>
          </a:p>
          <a:p>
            <a:pPr marL="0" indent="0">
              <a:buNone/>
            </a:pPr>
            <a:endParaRPr lang="en-US" sz="2300" dirty="0"/>
          </a:p>
        </p:txBody>
      </p:sp>
    </p:spTree>
    <p:extLst>
      <p:ext uri="{BB962C8B-B14F-4D97-AF65-F5344CB8AC3E}">
        <p14:creationId xmlns:p14="http://schemas.microsoft.com/office/powerpoint/2010/main" val="2471602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TAYLOR (Chapter 2.) 13</a:t>
            </a:r>
            <a:endParaRPr lang="en-US" dirty="0"/>
          </a:p>
        </p:txBody>
      </p:sp>
      <p:sp>
        <p:nvSpPr>
          <p:cNvPr id="4" name="Content Placeholder 3"/>
          <p:cNvSpPr>
            <a:spLocks noGrp="1"/>
          </p:cNvSpPr>
          <p:nvPr>
            <p:ph idx="1"/>
          </p:nvPr>
        </p:nvSpPr>
        <p:spPr>
          <a:xfrm>
            <a:off x="838199" y="1825625"/>
            <a:ext cx="10789693" cy="4351338"/>
          </a:xfrm>
        </p:spPr>
        <p:txBody>
          <a:bodyPr>
            <a:noAutofit/>
          </a:bodyPr>
          <a:lstStyle/>
          <a:p>
            <a:pPr marL="0" indent="0">
              <a:buNone/>
            </a:pPr>
            <a:r>
              <a:rPr lang="en-US" sz="2400" dirty="0"/>
              <a:t>The point is to insist on what I might call this 'transcendental' condition of our having a grasp on our own language, that we in some fashion confront it or relate it to the language of others. This is not just a recommended policy of the kind that suggests if you check your beliefs against others' you'll avoid some falsehoods. In speaking of a 'transcendental' condition here, I am pointing to the way in which the very confidence that we know what we mean, and hence our having our own original language, depends on this relating. The original and </a:t>
            </a:r>
            <a:r>
              <a:rPr lang="en-US" sz="2400" dirty="0" smtClean="0"/>
              <a:t>inescapable </a:t>
            </a:r>
            <a:r>
              <a:rPr lang="en-US" sz="2400" dirty="0"/>
              <a:t>context of such relating is the face-to-face one in which we actually agree. We are inducted into language by being brought to see things as our tutors do. Later, and only for part of our language, we can deviate, and this thanks to our relating to absent partners as well and to our confronting our thought with any partner in this new, indirect way, through a reading of the disagreement. And even here, not </a:t>
            </a:r>
            <a:r>
              <a:rPr lang="en-US" sz="2400" i="1" dirty="0"/>
              <a:t>all </a:t>
            </a:r>
            <a:r>
              <a:rPr lang="en-US" sz="2400" dirty="0"/>
              <a:t>the confronting can be through dissent.</a:t>
            </a:r>
            <a:endParaRPr lang="en-US" sz="2300" dirty="0"/>
          </a:p>
        </p:txBody>
      </p:sp>
    </p:spTree>
    <p:extLst>
      <p:ext uri="{BB962C8B-B14F-4D97-AF65-F5344CB8AC3E}">
        <p14:creationId xmlns:p14="http://schemas.microsoft.com/office/powerpoint/2010/main" val="7867087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TAYLOR (Chapter 2.) 14</a:t>
            </a:r>
            <a:endParaRPr lang="en-US" dirty="0"/>
          </a:p>
        </p:txBody>
      </p:sp>
      <p:sp>
        <p:nvSpPr>
          <p:cNvPr id="4" name="Content Placeholder 3"/>
          <p:cNvSpPr>
            <a:spLocks noGrp="1"/>
          </p:cNvSpPr>
          <p:nvPr>
            <p:ph idx="1"/>
          </p:nvPr>
        </p:nvSpPr>
        <p:spPr>
          <a:xfrm>
            <a:off x="838199" y="1825625"/>
            <a:ext cx="10789693" cy="4351338"/>
          </a:xfrm>
        </p:spPr>
        <p:txBody>
          <a:bodyPr>
            <a:noAutofit/>
          </a:bodyPr>
          <a:lstStyle/>
          <a:p>
            <a:pPr marL="0" indent="0">
              <a:buNone/>
            </a:pPr>
            <a:r>
              <a:rPr lang="en-US" sz="2400" dirty="0"/>
              <a:t>My life always has this degree of narrative understanding, that I understand my present action in the form of an 'and then': there was A (what I am), and then I  do  B (what I project to become). But narrative must play a bigger role than merely structuring my present. What I am has to be understood as what I have become.</a:t>
            </a:r>
            <a:endParaRPr lang="en-GB" sz="2400" dirty="0"/>
          </a:p>
          <a:p>
            <a:pPr marL="0" indent="0">
              <a:buNone/>
            </a:pPr>
            <a:endParaRPr lang="en-US" sz="2300" dirty="0" smtClean="0"/>
          </a:p>
          <a:p>
            <a:pPr marL="0" indent="0">
              <a:buNone/>
            </a:pPr>
            <a:endParaRPr lang="en-US" sz="2300" dirty="0"/>
          </a:p>
        </p:txBody>
      </p:sp>
    </p:spTree>
    <p:extLst>
      <p:ext uri="{BB962C8B-B14F-4D97-AF65-F5344CB8AC3E}">
        <p14:creationId xmlns:p14="http://schemas.microsoft.com/office/powerpoint/2010/main" val="2128567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CHARLES TAYLOR (Chapter 2.) 15</a:t>
            </a:r>
            <a:endParaRPr lang="en-US" dirty="0"/>
          </a:p>
        </p:txBody>
      </p:sp>
      <p:sp>
        <p:nvSpPr>
          <p:cNvPr id="4" name="Content Placeholder 3"/>
          <p:cNvSpPr>
            <a:spLocks noGrp="1"/>
          </p:cNvSpPr>
          <p:nvPr>
            <p:ph idx="1"/>
          </p:nvPr>
        </p:nvSpPr>
        <p:spPr>
          <a:xfrm>
            <a:off x="838199" y="1825625"/>
            <a:ext cx="10789693" cy="4351338"/>
          </a:xfrm>
        </p:spPr>
        <p:txBody>
          <a:bodyPr>
            <a:noAutofit/>
          </a:bodyPr>
          <a:lstStyle/>
          <a:p>
            <a:pPr marL="0" indent="0">
              <a:buNone/>
            </a:pPr>
            <a:r>
              <a:rPr lang="en-US" sz="2400" dirty="0" smtClean="0"/>
              <a:t>In the previous section we </a:t>
            </a:r>
            <a:r>
              <a:rPr lang="en-US" sz="2400" dirty="0"/>
              <a:t>saw that our being selves is essentially linked to </a:t>
            </a:r>
            <a:r>
              <a:rPr lang="en-US" sz="2400" u="sng" dirty="0"/>
              <a:t>our sense of the </a:t>
            </a:r>
            <a:r>
              <a:rPr lang="en-US" sz="2400" u="sng" dirty="0" smtClean="0"/>
              <a:t>good</a:t>
            </a:r>
            <a:r>
              <a:rPr lang="en-US" sz="2400" dirty="0" smtClean="0"/>
              <a:t>, that </a:t>
            </a:r>
            <a:r>
              <a:rPr lang="en-US" sz="2400" dirty="0"/>
              <a:t>we achieve </a:t>
            </a:r>
            <a:r>
              <a:rPr lang="en-US" sz="2400" u="sng" dirty="0"/>
              <a:t>selfhood </a:t>
            </a:r>
            <a:r>
              <a:rPr lang="en-US" sz="2400" dirty="0"/>
              <a:t>among other selves. Here </a:t>
            </a:r>
            <a:r>
              <a:rPr lang="en-US" sz="2400" dirty="0" smtClean="0"/>
              <a:t>I’ve been </a:t>
            </a:r>
            <a:r>
              <a:rPr lang="en-US" sz="2400" dirty="0"/>
              <a:t>arguing that the issue of how we are placed in relation to this  good is of </a:t>
            </a:r>
            <a:r>
              <a:rPr lang="en-US" sz="2400" dirty="0" smtClean="0"/>
              <a:t>crucial, inescapable </a:t>
            </a:r>
            <a:r>
              <a:rPr lang="en-US" sz="2400" dirty="0"/>
              <a:t>concern for us, that we cannot but strive </a:t>
            </a:r>
            <a:r>
              <a:rPr lang="en-US" sz="2400" dirty="0" smtClean="0"/>
              <a:t>to </a:t>
            </a:r>
            <a:r>
              <a:rPr lang="en-US" sz="2400" dirty="0"/>
              <a:t>give our lives meaning or substance, and that this means that we understand ourselves inescapably </a:t>
            </a:r>
            <a:r>
              <a:rPr lang="en-US" sz="2400" u="sng" dirty="0"/>
              <a:t>in narrative</a:t>
            </a:r>
            <a:r>
              <a:rPr lang="en-US" sz="2400" dirty="0"/>
              <a:t>.</a:t>
            </a:r>
            <a:endParaRPr lang="en-GB" sz="2400" dirty="0"/>
          </a:p>
          <a:p>
            <a:pPr marL="0" indent="0">
              <a:buNone/>
            </a:pPr>
            <a:r>
              <a:rPr lang="en-US" sz="2400" dirty="0"/>
              <a:t>My </a:t>
            </a:r>
            <a:r>
              <a:rPr lang="en-US" sz="2400" dirty="0" smtClean="0"/>
              <a:t>underlying  </a:t>
            </a:r>
            <a:r>
              <a:rPr lang="en-US" sz="2400" dirty="0"/>
              <a:t>thesis  is that  there is a  close  connection between the different conditions of identity, or of one's life making sense, that I have been discussing. One could put it this way: because we cannot but orient ourselves to the good,  and thus determine our place relative to it and   hence determine the direction of our lives, we must inescapably understand our lives in narrative form, as a 'quest'. But one could perhaps start from another point: because we have to determine our place in relation to the good, therefore we cannot be without an orientation to it, and hence must see our life in story.  From whichever direction, I see these conditions as connected facets of the same reality, inescapable structural  requirements of </a:t>
            </a:r>
            <a:r>
              <a:rPr lang="en-US" sz="2400" u="sng" dirty="0"/>
              <a:t>human  agency.</a:t>
            </a:r>
            <a:endParaRPr lang="en-US" sz="2300" u="sng" dirty="0" smtClean="0"/>
          </a:p>
          <a:p>
            <a:pPr marL="0" indent="0">
              <a:buNone/>
            </a:pPr>
            <a:endParaRPr lang="en-US" sz="2300" dirty="0"/>
          </a:p>
        </p:txBody>
      </p:sp>
    </p:spTree>
    <p:extLst>
      <p:ext uri="{BB962C8B-B14F-4D97-AF65-F5344CB8AC3E}">
        <p14:creationId xmlns:p14="http://schemas.microsoft.com/office/powerpoint/2010/main" val="542235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EXAM QUESTIONS 1</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b="1" u="sng" dirty="0" smtClean="0"/>
              <a:t>PLEASE ANSWER THREE QUESTIONS IN THE TIME ALLOWED (one and a half hours)</a:t>
            </a:r>
          </a:p>
          <a:p>
            <a:pPr marL="0" indent="0">
              <a:buNone/>
            </a:pPr>
            <a:endParaRPr lang="en-US" sz="2400" dirty="0"/>
          </a:p>
          <a:p>
            <a:pPr marL="0" indent="0">
              <a:buNone/>
            </a:pPr>
            <a:r>
              <a:rPr lang="en-US" sz="2400" dirty="0" smtClean="0"/>
              <a:t>1</a:t>
            </a:r>
            <a:r>
              <a:rPr lang="en-US" sz="2400" dirty="0"/>
              <a:t>. What is the nature of Charles Taylor's critique of contemporary Western moral philosophy? </a:t>
            </a:r>
            <a:endParaRPr lang="en-GB" sz="2400" dirty="0"/>
          </a:p>
          <a:p>
            <a:pPr marL="0" indent="0">
              <a:buNone/>
            </a:pPr>
            <a:r>
              <a:rPr lang="en-US" sz="2400" dirty="0" smtClean="0"/>
              <a:t>2</a:t>
            </a:r>
            <a:r>
              <a:rPr lang="en-US" sz="2400" dirty="0"/>
              <a:t>. Either: How does Plato understand life before birth</a:t>
            </a:r>
            <a:r>
              <a:rPr lang="en-US" sz="2400" dirty="0" smtClean="0"/>
              <a:t>?</a:t>
            </a:r>
          </a:p>
          <a:p>
            <a:pPr marL="0" indent="0">
              <a:buNone/>
            </a:pPr>
            <a:r>
              <a:rPr lang="en-US" sz="2400" dirty="0" smtClean="0"/>
              <a:t>(see Phaedrus)</a:t>
            </a:r>
            <a:endParaRPr lang="en-GB" sz="2400" dirty="0"/>
          </a:p>
          <a:p>
            <a:pPr marL="0" indent="0">
              <a:buNone/>
            </a:pPr>
            <a:r>
              <a:rPr lang="en-US" sz="2400" dirty="0"/>
              <a:t>Or: Where does Plato think the source of true knowledge lies? </a:t>
            </a:r>
            <a:endParaRPr lang="en-GB" sz="2400" dirty="0"/>
          </a:p>
          <a:p>
            <a:pPr marL="0" indent="0">
              <a:buNone/>
            </a:pPr>
            <a:r>
              <a:rPr lang="en-US" sz="2400" dirty="0"/>
              <a:t> </a:t>
            </a:r>
            <a:r>
              <a:rPr lang="en-US" sz="2400" dirty="0" smtClean="0"/>
              <a:t> (see Phaedrus)</a:t>
            </a:r>
            <a:endParaRPr lang="en-GB"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386893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EXAM QUESTIONS 2</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endParaRPr lang="en-US" sz="2400" dirty="0" smtClean="0"/>
          </a:p>
          <a:p>
            <a:pPr marL="0" indent="0">
              <a:buNone/>
            </a:pPr>
            <a:r>
              <a:rPr lang="en-US" sz="2400" dirty="0" smtClean="0"/>
              <a:t>3. Either: What do you think Aristotle means by 'being'?</a:t>
            </a:r>
          </a:p>
          <a:p>
            <a:pPr marL="0" indent="0">
              <a:buNone/>
            </a:pPr>
            <a:r>
              <a:rPr lang="en-US" sz="2400" dirty="0" smtClean="0"/>
              <a:t>(see Metaphysics)</a:t>
            </a:r>
            <a:endParaRPr lang="en-GB" sz="2400" dirty="0" smtClean="0"/>
          </a:p>
          <a:p>
            <a:pPr marL="0" indent="0">
              <a:buNone/>
            </a:pPr>
            <a:r>
              <a:rPr lang="en-US" sz="2400" dirty="0" smtClean="0"/>
              <a:t>Or: What role does 'reason' play in Aristotle's thinking about the human?</a:t>
            </a:r>
          </a:p>
          <a:p>
            <a:pPr marL="0" indent="0">
              <a:buNone/>
            </a:pPr>
            <a:r>
              <a:rPr lang="en-US" sz="2400" dirty="0" smtClean="0"/>
              <a:t>(see </a:t>
            </a:r>
            <a:r>
              <a:rPr lang="en-US" sz="2400" dirty="0" err="1" smtClean="0"/>
              <a:t>Nichomachean</a:t>
            </a:r>
            <a:r>
              <a:rPr lang="en-US" sz="2400" dirty="0" smtClean="0"/>
              <a:t> Ethics)</a:t>
            </a:r>
            <a:endParaRPr lang="en-GB" sz="2400" dirty="0" smtClean="0"/>
          </a:p>
          <a:p>
            <a:pPr marL="0" indent="0">
              <a:buNone/>
            </a:pPr>
            <a:r>
              <a:rPr lang="en-US" sz="2400" dirty="0" smtClean="0"/>
              <a:t>4</a:t>
            </a:r>
            <a:r>
              <a:rPr lang="en-US" sz="2400" dirty="0"/>
              <a:t>. Either: What are the implications of Augustine naming God as 'unchanging Being'? Is this Platonism, Christianity, both or neither</a:t>
            </a:r>
            <a:r>
              <a:rPr lang="en-US" sz="2400" dirty="0" smtClean="0"/>
              <a:t>?</a:t>
            </a:r>
          </a:p>
          <a:p>
            <a:pPr marL="0" indent="0">
              <a:buNone/>
            </a:pPr>
            <a:r>
              <a:rPr lang="en-US" sz="2400" dirty="0" smtClean="0"/>
              <a:t>(see the Confessions)</a:t>
            </a:r>
            <a:endParaRPr lang="en-GB" sz="2400" dirty="0"/>
          </a:p>
          <a:p>
            <a:pPr marL="0" indent="0">
              <a:buNone/>
            </a:pPr>
            <a:r>
              <a:rPr lang="en-US" sz="2400" dirty="0"/>
              <a:t>Or: How does Thomas Aquinas link metaphysics with the Christian doctrine of God the Creator? </a:t>
            </a:r>
            <a:endParaRPr lang="en-US" sz="2400" dirty="0" smtClean="0"/>
          </a:p>
          <a:p>
            <a:pPr marL="0" indent="0">
              <a:buNone/>
            </a:pPr>
            <a:r>
              <a:rPr lang="en-US" sz="2400" dirty="0" smtClean="0"/>
              <a:t>(see Summa </a:t>
            </a:r>
            <a:r>
              <a:rPr lang="en-US" sz="2400" dirty="0" err="1" smtClean="0"/>
              <a:t>theologiae</a:t>
            </a:r>
            <a:r>
              <a:rPr lang="en-US" sz="2400" dirty="0" smtClean="0"/>
              <a:t>)</a:t>
            </a:r>
            <a:r>
              <a:rPr lang="en-US" sz="2400" dirty="0"/>
              <a:t> </a:t>
            </a:r>
            <a:endParaRPr lang="en-GB" sz="2400" dirty="0"/>
          </a:p>
          <a:p>
            <a:pPr marL="0" indent="0">
              <a:buNone/>
            </a:pPr>
            <a:endParaRPr lang="en-US" sz="2400" dirty="0"/>
          </a:p>
          <a:p>
            <a:pPr marL="0" indent="0">
              <a:buNone/>
            </a:pP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345598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EXAM QUESTIONS 3</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endParaRPr lang="en-US" sz="2400" dirty="0" smtClean="0"/>
          </a:p>
          <a:p>
            <a:pPr marL="0" indent="0">
              <a:buNone/>
            </a:pPr>
            <a:r>
              <a:rPr lang="en-US" sz="2400" dirty="0" smtClean="0"/>
              <a:t>5. Either: What kind of theory of language emerges from Eckhart's Sermon 5?</a:t>
            </a:r>
            <a:endParaRPr lang="en-GB" sz="2400" dirty="0" smtClean="0"/>
          </a:p>
          <a:p>
            <a:pPr marL="0" indent="0">
              <a:buNone/>
            </a:pPr>
            <a:r>
              <a:rPr lang="en-US" sz="2400" dirty="0" smtClean="0"/>
              <a:t>Or: How does philosophy change when a medieval thinker produces philosophy in the form of a spoken sermon and in the German language?</a:t>
            </a:r>
            <a:endParaRPr lang="en-GB" sz="2400" dirty="0" smtClean="0"/>
          </a:p>
          <a:p>
            <a:pPr marL="0" indent="0">
              <a:buNone/>
            </a:pPr>
            <a:r>
              <a:rPr lang="en-US" sz="2400" dirty="0" smtClean="0"/>
              <a:t>6. Why does Descartes' philosophy begin in radical doubt and how good is this as a place to start?</a:t>
            </a:r>
          </a:p>
          <a:p>
            <a:pPr marL="0" indent="0">
              <a:buNone/>
            </a:pPr>
            <a:r>
              <a:rPr lang="en-US" sz="2400" dirty="0" smtClean="0"/>
              <a:t>(see the Meditation II)</a:t>
            </a:r>
            <a:endParaRPr lang="en-GB" sz="2400" dirty="0" smtClean="0"/>
          </a:p>
          <a:p>
            <a:pPr marL="0" indent="0">
              <a:buNone/>
            </a:pPr>
            <a:r>
              <a:rPr lang="en-US" sz="2400" dirty="0" smtClean="0"/>
              <a:t>7. How does Kant define 'enlightenment' in ‘What is Enlightenment?’. [Please do </a:t>
            </a:r>
            <a:r>
              <a:rPr lang="en-US" sz="2400" u="sng" dirty="0" smtClean="0"/>
              <a:t>not</a:t>
            </a:r>
            <a:r>
              <a:rPr lang="en-US" sz="2400" dirty="0" smtClean="0"/>
              <a:t> choose the second question if you answered the essay question on Kant] </a:t>
            </a:r>
            <a:endParaRPr lang="en-US" sz="2400" dirty="0"/>
          </a:p>
          <a:p>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056404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EXAM QUESTIONS 4</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endParaRPr lang="en-US" sz="2400" dirty="0" smtClean="0"/>
          </a:p>
          <a:p>
            <a:pPr marL="0" indent="0">
              <a:buNone/>
            </a:pPr>
            <a:endParaRPr lang="en-US" sz="2400" dirty="0"/>
          </a:p>
          <a:p>
            <a:pPr marL="0" indent="0">
              <a:buNone/>
            </a:pPr>
            <a:r>
              <a:rPr lang="en-US" sz="2400" dirty="0" smtClean="0"/>
              <a:t>8. Either: Set out your understanding of Heidegger’s metaphysics as developed in his Introduction to Metaphysics.</a:t>
            </a:r>
            <a:endParaRPr lang="en-GB" sz="2400" dirty="0" smtClean="0"/>
          </a:p>
          <a:p>
            <a:pPr marL="0" indent="0">
              <a:buNone/>
            </a:pPr>
            <a:r>
              <a:rPr lang="en-US" sz="2400" dirty="0" smtClean="0"/>
              <a:t>Or: Analyze some of the ways in which </a:t>
            </a:r>
            <a:r>
              <a:rPr lang="en-US" sz="2400" dirty="0" err="1" smtClean="0"/>
              <a:t>Levinas</a:t>
            </a:r>
            <a:r>
              <a:rPr lang="en-US" sz="2400" dirty="0" smtClean="0"/>
              <a:t> or Derrida, or both, critically responded to Kant’s metaphysics.</a:t>
            </a:r>
            <a:endParaRPr lang="en-GB" sz="2400" dirty="0" smtClean="0"/>
          </a:p>
          <a:p>
            <a:pPr marL="0" indent="0">
              <a:buNone/>
            </a:pPr>
            <a:r>
              <a:rPr lang="en-US" sz="2400" dirty="0" smtClean="0"/>
              <a:t>[Please do </a:t>
            </a:r>
            <a:r>
              <a:rPr lang="en-US" sz="2400" u="sng" dirty="0" smtClean="0"/>
              <a:t>not</a:t>
            </a:r>
            <a:r>
              <a:rPr lang="en-US" sz="2400" dirty="0" smtClean="0"/>
              <a:t> choose either of these questions if you answered the essay question on Heidegger] </a:t>
            </a:r>
            <a:endParaRPr lang="en-GB" sz="2400" dirty="0" smtClean="0"/>
          </a:p>
          <a:p>
            <a:pPr marL="0" indent="0">
              <a:buNone/>
            </a:pPr>
            <a:r>
              <a:rPr lang="en-US" sz="2400" dirty="0" smtClean="0"/>
              <a:t>9. Discuss how any one modern Western philosopher has influenced any one modern Western religious thinker. </a:t>
            </a:r>
            <a:endParaRPr lang="en-GB" sz="2400" dirty="0" smtClean="0"/>
          </a:p>
          <a:p>
            <a:pPr marL="0" indent="0">
              <a:buNone/>
            </a:pPr>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915759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smtClean="0"/>
              <a:t>EXAM QUESTIONS 5</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endParaRPr lang="en-US" sz="2400" dirty="0" smtClean="0"/>
          </a:p>
          <a:p>
            <a:pPr marL="0" indent="0">
              <a:buNone/>
            </a:pPr>
            <a:endParaRPr lang="en-US" sz="2400" dirty="0"/>
          </a:p>
          <a:p>
            <a:pPr marL="0" indent="0">
              <a:buNone/>
            </a:pPr>
            <a:r>
              <a:rPr lang="en-US" sz="2400" dirty="0" smtClean="0"/>
              <a:t>10</a:t>
            </a:r>
            <a:r>
              <a:rPr lang="en-US" sz="2400" dirty="0"/>
              <a:t>. Compare and contrast any one Western thinker you have studied on this course with any one Chinese thinker</a:t>
            </a:r>
            <a:r>
              <a:rPr lang="en-US" sz="2400" dirty="0" smtClean="0"/>
              <a:t>.</a:t>
            </a:r>
          </a:p>
          <a:p>
            <a:pPr marL="0" indent="0">
              <a:buNone/>
            </a:pPr>
            <a:r>
              <a:rPr lang="en-US" sz="2400" dirty="0" smtClean="0"/>
              <a:t>[Please do </a:t>
            </a:r>
            <a:r>
              <a:rPr lang="en-US" sz="2400" u="sng" dirty="0" smtClean="0"/>
              <a:t>not</a:t>
            </a:r>
            <a:r>
              <a:rPr lang="en-US" sz="2400" dirty="0" smtClean="0"/>
              <a:t> choose this question if you have written an essay on it] </a:t>
            </a:r>
            <a:r>
              <a:rPr lang="en-US" sz="2400" dirty="0"/>
              <a:t> </a:t>
            </a:r>
            <a:endParaRPr lang="en-GB" sz="2400" dirty="0"/>
          </a:p>
          <a:p>
            <a:pPr marL="0" indent="0">
              <a:buNone/>
            </a:pPr>
            <a:r>
              <a:rPr lang="en-US" sz="2400" dirty="0"/>
              <a:t>11. Either: Defend the idea that there is a distinctively Western ‘mind’, and define its characteristics on the basis of the texts you have studied.</a:t>
            </a:r>
            <a:endParaRPr lang="en-GB" sz="2400" dirty="0"/>
          </a:p>
          <a:p>
            <a:pPr marL="0" indent="0">
              <a:buNone/>
            </a:pPr>
            <a:r>
              <a:rPr lang="en-US" sz="2400" dirty="0"/>
              <a:t>Or: Offer a refutation of the idea that there is really a distinctively Western mind. </a:t>
            </a:r>
            <a:endParaRPr lang="en-GB" sz="2400" dirty="0"/>
          </a:p>
          <a:p>
            <a:pPr marL="0" indent="0">
              <a:buNone/>
            </a:pPr>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058098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582"/>
          </a:xfrm>
        </p:spPr>
        <p:txBody>
          <a:bodyPr>
            <a:normAutofit/>
          </a:bodyPr>
          <a:lstStyle/>
          <a:p>
            <a:r>
              <a:rPr lang="en-US" b="1" dirty="0"/>
              <a:t>THE ELEMENTS OF THE WESTERN </a:t>
            </a:r>
            <a:r>
              <a:rPr lang="en-US" b="1" dirty="0" smtClean="0"/>
              <a:t>TRADITION</a:t>
            </a:r>
            <a:endParaRPr lang="en-US" b="1" dirty="0"/>
          </a:p>
        </p:txBody>
      </p:sp>
      <p:sp>
        <p:nvSpPr>
          <p:cNvPr id="3" name="Content Placeholder 2"/>
          <p:cNvSpPr>
            <a:spLocks noGrp="1"/>
          </p:cNvSpPr>
          <p:nvPr>
            <p:ph idx="1"/>
          </p:nvPr>
        </p:nvSpPr>
        <p:spPr>
          <a:xfrm>
            <a:off x="838199" y="1132760"/>
            <a:ext cx="11226421" cy="5158854"/>
          </a:xfrm>
        </p:spPr>
        <p:txBody>
          <a:bodyPr>
            <a:noAutofit/>
          </a:bodyPr>
          <a:lstStyle/>
          <a:p>
            <a:pPr marL="0" indent="0">
              <a:buNone/>
            </a:pPr>
            <a:r>
              <a:rPr lang="en-US" sz="2400" dirty="0" smtClean="0"/>
              <a:t>Greek beginnings: different languages (Hebrew and Latin)</a:t>
            </a:r>
          </a:p>
          <a:p>
            <a:pPr marL="0" indent="0">
              <a:buNone/>
            </a:pPr>
            <a:r>
              <a:rPr lang="en-US" sz="2400" dirty="0" err="1" smtClean="0"/>
              <a:t>Polarisation</a:t>
            </a:r>
            <a:r>
              <a:rPr lang="en-US" sz="2400" dirty="0" smtClean="0"/>
              <a:t> (dialectic and dialogue). Proximity (Plato and Aristotle)</a:t>
            </a:r>
          </a:p>
          <a:p>
            <a:pPr marL="0" indent="0">
              <a:buNone/>
            </a:pPr>
            <a:r>
              <a:rPr lang="en-US" sz="2400" dirty="0" smtClean="0"/>
              <a:t>Texts survived sometimes not in their original languages</a:t>
            </a:r>
          </a:p>
          <a:p>
            <a:pPr marL="0" indent="0">
              <a:buNone/>
            </a:pPr>
            <a:r>
              <a:rPr lang="en-US" sz="2400" dirty="0" smtClean="0"/>
              <a:t>Commentarial traditions</a:t>
            </a:r>
          </a:p>
          <a:p>
            <a:pPr marL="0" indent="0">
              <a:buNone/>
            </a:pPr>
            <a:r>
              <a:rPr lang="en-US" sz="2400" dirty="0" smtClean="0"/>
              <a:t>Christianity and Judaism (with some Islam, in Spain)</a:t>
            </a:r>
          </a:p>
          <a:p>
            <a:pPr marL="0" indent="0">
              <a:buNone/>
            </a:pPr>
            <a:r>
              <a:rPr lang="en-US" sz="2400" dirty="0" smtClean="0"/>
              <a:t>Constant redefinition of borders between religion and philosophy (initially classical)</a:t>
            </a:r>
          </a:p>
          <a:p>
            <a:pPr marL="0" indent="0">
              <a:buNone/>
            </a:pPr>
            <a:r>
              <a:rPr lang="en-US" sz="2400" dirty="0" smtClean="0"/>
              <a:t>Encounter with science.</a:t>
            </a:r>
          </a:p>
          <a:p>
            <a:pPr marL="0" indent="0">
              <a:buNone/>
            </a:pPr>
            <a:r>
              <a:rPr lang="en-US" sz="2400" dirty="0"/>
              <a:t>Multiplication of languages with Romanticism. </a:t>
            </a:r>
          </a:p>
          <a:p>
            <a:pPr marL="0" indent="0">
              <a:buNone/>
            </a:pPr>
            <a:r>
              <a:rPr lang="en-US" sz="2400" dirty="0" smtClean="0"/>
              <a:t>Extensive conflict within Europe. Political dialectic.</a:t>
            </a:r>
          </a:p>
          <a:p>
            <a:pPr marL="0" indent="0">
              <a:buNone/>
            </a:pPr>
            <a:r>
              <a:rPr lang="en-US" sz="2400" dirty="0" smtClean="0"/>
              <a:t>Continental philosophy reabsorbs religious </a:t>
            </a:r>
            <a:r>
              <a:rPr lang="en-US" sz="2400" dirty="0" err="1" smtClean="0"/>
              <a:t>thematics</a:t>
            </a:r>
            <a:r>
              <a:rPr lang="en-US" sz="2400" dirty="0" smtClean="0"/>
              <a:t> (i.e. negativity)</a:t>
            </a:r>
          </a:p>
          <a:p>
            <a:pPr marL="0" indent="0">
              <a:buNone/>
            </a:pPr>
            <a:r>
              <a:rPr lang="en-US" sz="2400" dirty="0" smtClean="0"/>
              <a:t>Science changes</a:t>
            </a:r>
          </a:p>
          <a:p>
            <a:pPr marL="0" indent="0">
              <a:buNone/>
            </a:pPr>
            <a:endParaRPr lang="en-US" sz="2400" dirty="0" smtClean="0"/>
          </a:p>
          <a:p>
            <a:pPr marL="0" indent="0">
              <a:buNone/>
            </a:pPr>
            <a:endParaRPr lang="en-US" sz="2400" dirty="0"/>
          </a:p>
          <a:p>
            <a:pPr marL="0" indent="0">
              <a:buNone/>
            </a:pPr>
            <a:endParaRPr lang="en-US" sz="2400" dirty="0"/>
          </a:p>
          <a:p>
            <a:pPr marL="0" indent="0">
              <a:buNone/>
            </a:pPr>
            <a:r>
              <a:rPr lang="en-US" sz="2400" dirty="0" smtClean="0"/>
              <a:t> </a:t>
            </a:r>
            <a:endParaRPr lang="en-US" sz="2400" dirty="0"/>
          </a:p>
          <a:p>
            <a:pPr marL="0" indent="0">
              <a:buNone/>
            </a:pPr>
            <a:endParaRPr lang="en-US" sz="2500" dirty="0"/>
          </a:p>
        </p:txBody>
      </p:sp>
    </p:spTree>
    <p:extLst>
      <p:ext uri="{BB962C8B-B14F-4D97-AF65-F5344CB8AC3E}">
        <p14:creationId xmlns:p14="http://schemas.microsoft.com/office/powerpoint/2010/main" val="1828038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3616</Words>
  <Application>Microsoft Macintosh PowerPoint</Application>
  <PresentationFormat>Widescreen</PresentationFormat>
  <Paragraphs>175</Paragraphs>
  <Slides>33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American Typewriter Condensed</vt:lpstr>
      <vt:lpstr>Calibri</vt:lpstr>
      <vt:lpstr>Calibri Light</vt:lpstr>
      <vt:lpstr>Chalkboard SE</vt:lpstr>
      <vt:lpstr>Colonna MT</vt:lpstr>
      <vt:lpstr>Mangal</vt:lpstr>
      <vt:lpstr>Segoe Script</vt:lpstr>
      <vt:lpstr>Arial</vt:lpstr>
      <vt:lpstr>Office Theme</vt:lpstr>
      <vt:lpstr>The Western Mind [7]</vt:lpstr>
      <vt:lpstr>PART ONE </vt:lpstr>
      <vt:lpstr>ESSAY QUESTIONS</vt:lpstr>
      <vt:lpstr>EXAM QUESTIONS 1</vt:lpstr>
      <vt:lpstr>EXAM QUESTIONS 2</vt:lpstr>
      <vt:lpstr>EXAM QUESTIONS 3</vt:lpstr>
      <vt:lpstr>EXAM QUESTIONS 4</vt:lpstr>
      <vt:lpstr>EXAM QUESTIONS 5</vt:lpstr>
      <vt:lpstr>THE ELEMENTS OF THE WESTERN TRADITION</vt:lpstr>
      <vt:lpstr>PART TWO </vt:lpstr>
      <vt:lpstr>SCIENCE IN THE WEST 1</vt:lpstr>
      <vt:lpstr>SCIENCE IN THE WEST 2</vt:lpstr>
      <vt:lpstr>SCIENCE IN THE WEST 3</vt:lpstr>
      <vt:lpstr>SCIENCE IN THE WEST 4</vt:lpstr>
      <vt:lpstr>SCIENCE IN THE WEST 5</vt:lpstr>
      <vt:lpstr>SCIENCE IN THE WEST 6</vt:lpstr>
      <vt:lpstr>SCIENCE IN THE WEST 7</vt:lpstr>
      <vt:lpstr>PART THREE </vt:lpstr>
      <vt:lpstr>CHARLES TAYLOR (Chapter 1.4) 1</vt:lpstr>
      <vt:lpstr>CHARLES TAYLOR (Chapter 1.4) 2</vt:lpstr>
      <vt:lpstr>CHARLES TAYLOR (Chapter 1.4) 3</vt:lpstr>
      <vt:lpstr>CHARLES TAYLOR (Chapter 1.4) 4</vt:lpstr>
      <vt:lpstr>CHARLES TAYLOR (Chapter 1.4) 5</vt:lpstr>
      <vt:lpstr>CHARLES TAYLOR (Chapter 1.4) 6</vt:lpstr>
      <vt:lpstr>CHARLES TAYLOR (Chapter 1.4) 7</vt:lpstr>
      <vt:lpstr>CHARLES TAYLOR (Chapter 1.4) 8</vt:lpstr>
      <vt:lpstr>CHARLES TAYLOR (Chapter 1.4) 9</vt:lpstr>
      <vt:lpstr>CHARLES TAYLOR (Chapter 2) 10</vt:lpstr>
      <vt:lpstr>CHARLES TAYLOR (Chapter 2.) 11</vt:lpstr>
      <vt:lpstr>CHARLES TAYLOR (Chapter 2.) 12</vt:lpstr>
      <vt:lpstr>CHARLES TAYLOR (Chapter 2.) 13</vt:lpstr>
      <vt:lpstr>CHARLES TAYLOR (Chapter 2.) 14</vt:lpstr>
      <vt:lpstr>CHARLES TAYLOR (Chapter 2.) 15</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Western Mind [7]</dc:title>
  <dc:creator>Oliver Davies</dc:creator>
  <cp:lastModifiedBy>Oliver Davies</cp:lastModifiedBy>
  <cp:revision>23</cp:revision>
  <dcterms:created xsi:type="dcterms:W3CDTF">2017-05-31T00:18:29Z</dcterms:created>
  <dcterms:modified xsi:type="dcterms:W3CDTF">2017-06-01T09:11:06Z</dcterms:modified>
</cp:coreProperties>
</file>